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embeddings/oleObject1.docx" ContentType="application/vnd.openxmlformats-officedocument.wordprocessingml.document"/>
  <Override PartName="/ppt/embeddings/oleObject1.xls" ContentType="application/vnd.ms-exce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42.jpeg" ContentType="image/jpeg"/>
  <Override PartName="/ppt/media/image1.jpeg" ContentType="image/jpeg"/>
  <Override PartName="/ppt/media/image53.jpeg" ContentType="image/jpeg"/>
  <Override PartName="/ppt/media/image143.jpeg" ContentType="image/jpeg"/>
  <Override PartName="/ppt/media/image2.jpeg" ContentType="image/jpeg"/>
  <Override PartName="/ppt/media/image54.jpeg" ContentType="image/jpeg"/>
  <Override PartName="/ppt/media/image144.jpeg" ContentType="image/jpeg"/>
  <Override PartName="/ppt/media/image3.jpeg" ContentType="image/jpeg"/>
  <Override PartName="/ppt/media/image55.jpeg" ContentType="image/jpeg"/>
  <Override PartName="/ppt/media/image145.jpeg" ContentType="image/jpeg"/>
  <Override PartName="/ppt/media/image4.jpeg" ContentType="image/jpeg"/>
  <Override PartName="/ppt/media/image56.jpeg" ContentType="image/jpeg"/>
  <Override PartName="/ppt/media/image146.jpeg" ContentType="image/jpeg"/>
  <Override PartName="/ppt/media/image5.jpeg" ContentType="image/jpeg"/>
  <Override PartName="/ppt/media/image57.jpeg" ContentType="image/jpeg"/>
  <Override PartName="/ppt/media/image147.jpeg" ContentType="image/jpeg"/>
  <Override PartName="/ppt/media/image6.jpeg" ContentType="image/jpeg"/>
  <Override PartName="/ppt/media/image58.jpeg" ContentType="image/jpeg"/>
  <Override PartName="/ppt/media/image140.jpeg" ContentType="image/jpeg"/>
  <Override PartName="/ppt/media/image51.jpeg" ContentType="image/jpeg"/>
  <Override PartName="/ppt/media/image9.png" ContentType="image/png"/>
  <Override PartName="/ppt/media/image122.jpeg" ContentType="image/jpeg"/>
  <Override PartName="/ppt/media/image33.jpeg" ContentType="image/jpeg"/>
  <Override PartName="/ppt/media/image8.wmf" ContentType="image/x-wmf"/>
  <Override PartName="/ppt/media/image148.jpeg" ContentType="image/jpeg"/>
  <Override PartName="/ppt/media/image7.jpeg" ContentType="image/jpeg"/>
  <Override PartName="/ppt/media/image59.jpeg" ContentType="image/jpeg"/>
  <Override PartName="/ppt/media/image128.jpeg" ContentType="image/jpeg"/>
  <Override PartName="/ppt/media/image39.jpeg" ContentType="image/jpeg"/>
  <Override PartName="/ppt/media/image229.png" ContentType="image/png"/>
  <Override PartName="/ppt/media/image10.wmf" ContentType="image/x-wmf"/>
  <Override PartName="/ppt/media/image11.wmf" ContentType="image/x-wmf"/>
  <Override PartName="/ppt/media/image117.jpeg" ContentType="image/jpeg"/>
  <Override PartName="/ppt/media/image28.jpeg" ContentType="image/jpeg"/>
  <Override PartName="/ppt/media/image12.wmf" ContentType="image/x-wmf"/>
  <Override PartName="/ppt/media/image135.jpeg" ContentType="image/jpeg"/>
  <Override PartName="/ppt/media/image46.jpeg" ContentType="image/jpeg"/>
  <Override PartName="/ppt/media/image13.png" ContentType="image/png"/>
  <Override PartName="/ppt/media/image14.png" ContentType="image/png"/>
  <Override PartName="/ppt/media/image124.jpeg" ContentType="image/jpeg"/>
  <Override PartName="/ppt/media/image15.png" ContentType="image/png"/>
  <Override PartName="/ppt/media/image35.jpeg" ContentType="image/jpeg"/>
  <Override PartName="/ppt/media/image105.jpeg" ContentType="image/jpeg"/>
  <Override PartName="/ppt/media/image16.jpeg" ContentType="image/jpeg"/>
  <Override PartName="/ppt/media/image113.jpeg" ContentType="image/jpeg"/>
  <Override PartName="/ppt/media/image24.jpeg" ContentType="image/jpeg"/>
  <Override PartName="/ppt/media/image17.png" ContentType="image/png"/>
  <Override PartName="/ppt/media/image141.jpeg" ContentType="image/jpeg"/>
  <Override PartName="/ppt/media/image52.jpeg" ContentType="image/jpeg"/>
  <Override PartName="/ppt/media/image198.jpeg" ContentType="image/jpeg"/>
  <Override PartName="/ppt/media/image18.png" ContentType="image/png"/>
  <Override PartName="/ppt/media/image108.jpeg" ContentType="image/jpeg"/>
  <Override PartName="/ppt/media/image19.jpeg" ContentType="image/jpeg"/>
  <Override PartName="/ppt/media/image20.jpeg" ContentType="image/jpeg"/>
  <Override PartName="/ppt/media/image110.jpeg" ContentType="image/jpeg"/>
  <Override PartName="/ppt/media/image21.jpeg" ContentType="image/jpeg"/>
  <Override PartName="/ppt/media/image111.jpeg" ContentType="image/jpeg"/>
  <Override PartName="/ppt/media/image22.jpeg" ContentType="image/jpeg"/>
  <Override PartName="/ppt/media/image112.jpeg" ContentType="image/jpeg"/>
  <Override PartName="/ppt/media/image23.jpeg" ContentType="image/jpeg"/>
  <Override PartName="/ppt/media/image114.jpeg" ContentType="image/jpeg"/>
  <Override PartName="/ppt/media/image25.jpeg" ContentType="image/jpeg"/>
  <Override PartName="/ppt/media/image115.jpeg" ContentType="image/jpeg"/>
  <Override PartName="/ppt/media/image26.jpeg" ContentType="image/jpeg"/>
  <Override PartName="/ppt/media/image116.jpeg" ContentType="image/jpeg"/>
  <Override PartName="/ppt/media/image27.jpeg" ContentType="image/jpeg"/>
  <Override PartName="/ppt/media/image118.jpeg" ContentType="image/jpeg"/>
  <Override PartName="/ppt/media/image29.jpeg" ContentType="image/jpeg"/>
  <Override PartName="/ppt/media/image30.jpeg" ContentType="image/jpeg"/>
  <Override PartName="/ppt/media/image120.jpeg" ContentType="image/jpeg"/>
  <Override PartName="/ppt/media/image31.jpeg" ContentType="image/jpeg"/>
  <Override PartName="/ppt/media/image121.jpeg" ContentType="image/jpeg"/>
  <Override PartName="/ppt/media/image32.jpeg" ContentType="image/jpeg"/>
  <Override PartName="/ppt/media/image123.jpeg" ContentType="image/jpeg"/>
  <Override PartName="/ppt/media/image34.jpeg" ContentType="image/jpeg"/>
  <Override PartName="/ppt/media/image125.jpeg" ContentType="image/jpeg"/>
  <Override PartName="/ppt/media/image36.jpeg" ContentType="image/jpeg"/>
  <Override PartName="/ppt/media/image126.jpeg" ContentType="image/jpeg"/>
  <Override PartName="/ppt/media/image37.jpeg" ContentType="image/jpeg"/>
  <Override PartName="/ppt/media/image127.jpeg" ContentType="image/jpeg"/>
  <Override PartName="/ppt/media/image38.jpeg" ContentType="image/jpeg"/>
  <Override PartName="/ppt/media/image40.jpeg" ContentType="image/jpeg"/>
  <Override PartName="/ppt/media/image130.jpeg" ContentType="image/jpeg"/>
  <Override PartName="/ppt/media/image41.jpeg" ContentType="image/jpeg"/>
  <Override PartName="/ppt/media/image131.jpeg" ContentType="image/jpeg"/>
  <Override PartName="/ppt/media/image42.jpeg" ContentType="image/jpeg"/>
  <Override PartName="/ppt/media/image132.jpeg" ContentType="image/jpeg"/>
  <Override PartName="/ppt/media/image43.jpeg" ContentType="image/jpeg"/>
  <Override PartName="/ppt/media/image133.jpeg" ContentType="image/jpeg"/>
  <Override PartName="/ppt/media/image44.jpeg" ContentType="image/jpeg"/>
  <Override PartName="/ppt/media/image134.jpeg" ContentType="image/jpeg"/>
  <Override PartName="/ppt/media/image45.jpeg" ContentType="image/jpeg"/>
  <Override PartName="/ppt/media/image136.jpeg" ContentType="image/jpeg"/>
  <Override PartName="/ppt/media/image47.jpeg" ContentType="image/jpeg"/>
  <Override PartName="/ppt/media/image137.jpeg" ContentType="image/jpeg"/>
  <Override PartName="/ppt/media/image48.jpeg" ContentType="image/jpeg"/>
  <Override PartName="/ppt/media/image138.jpeg" ContentType="image/jpeg"/>
  <Override PartName="/ppt/media/image49.jpeg" ContentType="image/jpeg"/>
  <Override PartName="/ppt/media/image239.png" ContentType="image/png"/>
  <Override PartName="/ppt/media/image50.jpeg" ContentType="image/jpeg"/>
  <Override PartName="/ppt/media/image60.jpeg" ContentType="image/jpeg"/>
  <Override PartName="/ppt/media/image150.jpeg" ContentType="image/jpeg"/>
  <Override PartName="/ppt/media/image61.jpeg" ContentType="image/jpeg"/>
  <Override PartName="/ppt/media/image151.jpeg" ContentType="image/jpeg"/>
  <Override PartName="/ppt/media/image62.jpeg" ContentType="image/jpeg"/>
  <Override PartName="/ppt/media/image152.jpeg" ContentType="image/jpeg"/>
  <Override PartName="/ppt/media/image63.jpeg" ContentType="image/jpeg"/>
  <Override PartName="/ppt/media/image153.jpeg" ContentType="image/jpeg"/>
  <Override PartName="/ppt/media/image64.jpeg" ContentType="image/jpeg"/>
  <Override PartName="/ppt/media/image154.jpeg" ContentType="image/jpeg"/>
  <Override PartName="/ppt/media/image65.jpeg" ContentType="image/jpeg"/>
  <Override PartName="/ppt/media/image155.jpeg" ContentType="image/jpeg"/>
  <Override PartName="/ppt/media/image66.jpeg" ContentType="image/jpeg"/>
  <Override PartName="/ppt/media/image156.jpeg" ContentType="image/jpeg"/>
  <Override PartName="/ppt/media/image67.jpeg" ContentType="image/jpeg"/>
  <Override PartName="/ppt/media/image157.jpeg" ContentType="image/jpeg"/>
  <Override PartName="/ppt/media/image68.jpeg" ContentType="image/jpeg"/>
  <Override PartName="/ppt/media/image158.jpeg" ContentType="image/jpeg"/>
  <Override PartName="/ppt/media/image69.jpeg" ContentType="image/jpeg"/>
  <Override PartName="/ppt/media/image70.jpeg" ContentType="image/jpeg"/>
  <Override PartName="/ppt/media/image160.jpeg" ContentType="image/jpeg"/>
  <Override PartName="/ppt/media/image71.jpeg" ContentType="image/jpeg"/>
  <Override PartName="/ppt/media/image161.jpeg" ContentType="image/jpeg"/>
  <Override PartName="/ppt/media/image72.jpeg" ContentType="image/jpeg"/>
  <Override PartName="/ppt/media/image225.tif" ContentType="image/tiff"/>
  <Override PartName="/ppt/media/image162.jpeg" ContentType="image/jpeg"/>
  <Override PartName="/ppt/media/image73.jpeg" ContentType="image/jpeg"/>
  <Override PartName="/ppt/media/image163.jpeg" ContentType="image/jpeg"/>
  <Override PartName="/ppt/media/image74.jpeg" ContentType="image/jpeg"/>
  <Override PartName="/ppt/media/image164.jpeg" ContentType="image/jpeg"/>
  <Override PartName="/ppt/media/image75.jpeg" ContentType="image/jpeg"/>
  <Override PartName="/ppt/media/image165.jpeg" ContentType="image/jpeg"/>
  <Override PartName="/ppt/media/image76.jpeg" ContentType="image/jpeg"/>
  <Override PartName="/ppt/media/image166.jpeg" ContentType="image/jpeg"/>
  <Override PartName="/ppt/media/image77.jpeg" ContentType="image/jpeg"/>
  <Override PartName="/ppt/media/image228.png" ContentType="image/png"/>
  <Override PartName="/ppt/media/image167.jpeg" ContentType="image/jpeg"/>
  <Override PartName="/ppt/media/image78.jpeg" ContentType="image/jpeg"/>
  <Override PartName="/ppt/media/image238.png" ContentType="image/png"/>
  <Override PartName="/ppt/media/image168.jpeg" ContentType="image/jpeg"/>
  <Override PartName="/ppt/media/image79.jpeg" ContentType="image/jpeg"/>
  <Override PartName="/ppt/media/image80.jpeg" ContentType="image/jpeg"/>
  <Override PartName="/ppt/media/image170.jpeg" ContentType="image/jpeg"/>
  <Override PartName="/ppt/media/image81.jpeg" ContentType="image/jpeg"/>
  <Override PartName="/ppt/media/image171.jpeg" ContentType="image/jpeg"/>
  <Override PartName="/ppt/media/image82.jpeg" ContentType="image/jpeg"/>
  <Override PartName="/ppt/media/image172.jpeg" ContentType="image/jpeg"/>
  <Override PartName="/ppt/media/image83.jpeg" ContentType="image/jpeg"/>
  <Override PartName="/ppt/media/image173.jpeg" ContentType="image/jpeg"/>
  <Override PartName="/ppt/media/image84.jpeg" ContentType="image/jpeg"/>
  <Override PartName="/ppt/media/image174.jpeg" ContentType="image/jpeg"/>
  <Override PartName="/ppt/media/image85.jpeg" ContentType="image/jpeg"/>
  <Override PartName="/ppt/media/image175.jpeg" ContentType="image/jpeg"/>
  <Override PartName="/ppt/media/image86.jpeg" ContentType="image/jpeg"/>
  <Override PartName="/ppt/media/image176.jpeg" ContentType="image/jpeg"/>
  <Override PartName="/ppt/media/image87.jpeg" ContentType="image/jpeg"/>
  <Override PartName="/ppt/media/image177.jpeg" ContentType="image/jpeg"/>
  <Override PartName="/ppt/media/image88.jpeg" ContentType="image/jpeg"/>
  <Override PartName="/ppt/media/image178.jpeg" ContentType="image/jpeg"/>
  <Override PartName="/ppt/media/image89.jpeg" ContentType="image/jpeg"/>
  <Override PartName="/ppt/media/image90.jpeg" ContentType="image/jpeg"/>
  <Override PartName="/ppt/media/image180.jpeg" ContentType="image/jpeg"/>
  <Override PartName="/ppt/media/image91.jpeg" ContentType="image/jpeg"/>
  <Override PartName="/ppt/media/image181.jpeg" ContentType="image/jpeg"/>
  <Override PartName="/ppt/media/image92.jpeg" ContentType="image/jpeg"/>
  <Override PartName="/ppt/media/image182.jpeg" ContentType="image/jpeg"/>
  <Override PartName="/ppt/media/image93.jpeg" ContentType="image/jpeg"/>
  <Override PartName="/ppt/media/image231.png" ContentType="image/png"/>
  <Override PartName="/ppt/media/image183.jpeg" ContentType="image/jpeg"/>
  <Override PartName="/ppt/media/image94.jpeg" ContentType="image/jpeg"/>
  <Override PartName="/ppt/media/image241.png" ContentType="image/png"/>
  <Override PartName="/ppt/media/image184.jpeg" ContentType="image/jpeg"/>
  <Override PartName="/ppt/media/image95.jpeg" ContentType="image/jpeg"/>
  <Override PartName="/ppt/media/image185.jpeg" ContentType="image/jpeg"/>
  <Override PartName="/ppt/media/image96.jpeg" ContentType="image/jpeg"/>
  <Override PartName="/ppt/media/image186.jpeg" ContentType="image/jpeg"/>
  <Override PartName="/ppt/media/image97.jpeg" ContentType="image/jpeg"/>
  <Override PartName="/ppt/media/image187.jpeg" ContentType="image/jpeg"/>
  <Override PartName="/ppt/media/image98.jpeg" ContentType="image/jpeg"/>
  <Override PartName="/ppt/media/image188.jpeg" ContentType="image/jpeg"/>
  <Override PartName="/ppt/media/image99.jpeg" ContentType="image/jpeg"/>
  <Override PartName="/ppt/media/image100.jpeg" ContentType="image/jpeg"/>
  <Override PartName="/ppt/media/image101.jpeg" ContentType="image/jpeg"/>
  <Override PartName="/ppt/media/image102.jpeg" ContentType="image/jpeg"/>
  <Override PartName="/ppt/media/image103.jpeg" ContentType="image/jpeg"/>
  <Override PartName="/ppt/media/image104.jpeg" ContentType="image/jpeg"/>
  <Override PartName="/ppt/media/image106.jpeg" ContentType="image/jpeg"/>
  <Override PartName="/ppt/media/image107.jpeg" ContentType="image/jpeg"/>
  <Override PartName="/ppt/media/image109.jpeg" ContentType="image/jpeg"/>
  <Override PartName="/ppt/media/image119.jpeg" ContentType="image/jpeg"/>
  <Override PartName="/ppt/media/image129.jpeg" ContentType="image/jpeg"/>
  <Override PartName="/ppt/media/image139.jpeg" ContentType="image/jpeg"/>
  <Override PartName="/ppt/media/image149.jpeg" ContentType="image/jpeg"/>
  <Override PartName="/ppt/media/image159.jpeg" ContentType="image/jpeg"/>
  <Override PartName="/ppt/media/image169.jpeg" ContentType="image/jpeg"/>
  <Override PartName="/ppt/media/image179.jpeg" ContentType="image/jpeg"/>
  <Override PartName="/ppt/media/image189.jpeg" ContentType="image/jpeg"/>
  <Override PartName="/ppt/media/image190.jpeg" ContentType="image/jpeg"/>
  <Override PartName="/ppt/media/image191.jpeg" ContentType="image/jpeg"/>
  <Override PartName="/ppt/media/image192.jpeg" ContentType="image/jpeg"/>
  <Override PartName="/ppt/media/image193.jpeg" ContentType="image/jpeg"/>
  <Override PartName="/ppt/media/image194.jpeg" ContentType="image/jpeg"/>
  <Override PartName="/ppt/media/image195.jpeg" ContentType="image/jpeg"/>
  <Override PartName="/ppt/media/image196.jpeg" ContentType="image/jpeg"/>
  <Override PartName="/ppt/media/image197.jpeg" ContentType="image/jpeg"/>
  <Override PartName="/ppt/media/image199.jpeg" ContentType="image/jpeg"/>
  <Override PartName="/ppt/media/image200.jpeg" ContentType="image/jpeg"/>
  <Override PartName="/ppt/media/image201.jpeg" ContentType="image/jpeg"/>
  <Override PartName="/ppt/media/image202.jpeg" ContentType="image/jpeg"/>
  <Override PartName="/ppt/media/image203.jpeg" ContentType="image/jpeg"/>
  <Override PartName="/ppt/media/image204.jpeg" ContentType="image/jpeg"/>
  <Override PartName="/ppt/media/image205.jpeg" ContentType="image/jpeg"/>
  <Override PartName="/ppt/media/image206.jpeg" ContentType="image/jpeg"/>
  <Override PartName="/ppt/media/image207.jpeg" ContentType="image/jpeg"/>
  <Override PartName="/ppt/media/image208.jpeg" ContentType="image/jpeg"/>
  <Override PartName="/ppt/media/image209.jpeg" ContentType="image/jpeg"/>
  <Override PartName="/ppt/media/image230.png" ContentType="image/png"/>
  <Override PartName="/ppt/media/image210.jpeg" ContentType="image/jpeg"/>
  <Override PartName="/ppt/media/image240.png" ContentType="image/png"/>
  <Override PartName="/ppt/media/image211.jpeg" ContentType="image/jpeg"/>
  <Override PartName="/ppt/media/image212.jpeg" ContentType="image/jpeg"/>
  <Override PartName="/ppt/media/image213.jpeg" ContentType="image/jpeg"/>
  <Override PartName="/ppt/media/image214.jpeg" ContentType="image/jpeg"/>
  <Override PartName="/ppt/media/image215.jpeg" ContentType="image/jpeg"/>
  <Override PartName="/ppt/media/image216.jpeg" ContentType="image/jpeg"/>
  <Override PartName="/ppt/media/image217.jpeg" ContentType="image/jpeg"/>
  <Override PartName="/ppt/media/image218.jpeg" ContentType="image/jpeg"/>
  <Override PartName="/ppt/media/image219.png" ContentType="image/png"/>
  <Override PartName="/ppt/media/image220.png" ContentType="image/png"/>
  <Override PartName="/ppt/media/image221.wmf" ContentType="image/x-wmf"/>
  <Override PartName="/ppt/media/image222.png" ContentType="image/png"/>
  <Override PartName="/ppt/media/image235.wmf" ContentType="image/x-wmf"/>
  <Override PartName="/ppt/media/image223.png" ContentType="image/png"/>
  <Override PartName="/ppt/media/image224.png" ContentType="image/png"/>
  <Override PartName="/ppt/media/image226.png" ContentType="image/png"/>
  <Override PartName="/ppt/media/image227.png" ContentType="image/png"/>
  <Override PartName="/ppt/media/image232.png" ContentType="image/png"/>
  <Override PartName="/ppt/media/image245.wmf" ContentType="image/x-wmf"/>
  <Override PartName="/ppt/media/image233.png" ContentType="image/png"/>
  <Override PartName="/ppt/media/image234.png" ContentType="image/png"/>
  <Override PartName="/ppt/media/image236.png" ContentType="image/png"/>
  <Override PartName="/ppt/media/image237.png" ContentType="image/png"/>
  <Override PartName="/ppt/media/image242.png" ContentType="image/png"/>
  <Override PartName="/ppt/media/image243.png" ContentType="image/png"/>
  <Override PartName="/ppt/media/image244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9144000" cy="6858000"/>
  <p:notesSz cx="6877050" cy="96535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r>
              <a:rPr b="1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Kind hat eigenen Fernseher im Kinderzimmer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036745406824"/>
          <c:y val="0.0950903591095944"/>
          <c:w val="0.841426071741032"/>
          <c:h val="0.770728302179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Kind hat eigenen Fernseher im Kinderzimmer</c:v>
                </c:pt>
              </c:strCache>
            </c:strRef>
          </c:tx>
          <c:spPr>
            <a:solidFill>
              <a:srgbClr val="bbe0e3"/>
            </a:solidFill>
            <a:ln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</c:dLbl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kein Sozialgeldbezug</c:v>
                </c:pt>
                <c:pt idx="1">
                  <c:v>Sozialgeldbezug</c:v>
                </c:pt>
                <c:pt idx="2">
                  <c:v>gesamt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14.4</c:v>
                </c:pt>
                <c:pt idx="1">
                  <c:v>37.8</c:v>
                </c:pt>
                <c:pt idx="2">
                  <c:v>20.6</c:v>
                </c:pt>
              </c:numCache>
            </c:numRef>
          </c:val>
        </c:ser>
        <c:gapWidth val="150"/>
        <c:overlap val="0"/>
        <c:axId val="35240277"/>
        <c:axId val="29297140"/>
      </c:barChart>
      <c:catAx>
        <c:axId val="35240277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sz="8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b="1" sz="8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Quelle: KeKiz-Auswertungen der Schuleingangsuntersuchung, ZEFIR</a:t>
                </a:r>
              </a:p>
            </c:rich>
          </c:tx>
          <c:overlay val="0"/>
        </c:title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1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</a:p>
        </c:txPr>
        <c:crossAx val="29297140"/>
        <c:crosses val="autoZero"/>
        <c:auto val="1"/>
        <c:lblAlgn val="ctr"/>
        <c:lblOffset val="100"/>
      </c:catAx>
      <c:valAx>
        <c:axId val="29297140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b="1" sz="10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Angaben in %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1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</a:p>
        </c:txPr>
        <c:crossAx val="35240277"/>
        <c:crosses val="autoZero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28282606306999"/>
          <c:y val="0.136247240618102"/>
          <c:w val="0.807438742995275"/>
          <c:h val="0.784547461368653"/>
        </c:manualLayout>
      </c:layout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72031F0-3E10-487B-B610-4B644F939800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Flyer zur Veranstaltung bedeutet „Eulen nach Herne statt nach Athen zu tragen“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Lernen vor Ort, kommunales Präventionskonzept, gute Montoringinstrumente, Tranparenz, Querschnittspolitik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Später gibt es Beispiele dafür.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Vortragsthema ist nicht von mir formuliert worden, Unlust, altes Thema mit hohem Skandalisierungspotential. „Gut, dass wir drüber geredet haben“. Oft Politiksurrogat.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8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188204CA-C94E-455C-8F27-3D76468F36A9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mehr arme Kinder, desto me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C87A0D17-63C3-4DAF-BC1F-A50E4884DDD1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>
            <a:normAutofit/>
          </a:bodyPr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1A59AE87-AF88-4891-81D8-9C368440F3D2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F:\Smilies Logits Fähigkeitenxls.xls   tabellenblatt: „NEU wie Broschüre“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Daten wie im Werkstattbericht 3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DEAA0A10-199E-4FB5-8B46-62B336E7B030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>
            <a:normAutofit/>
          </a:bodyPr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Auch bei bildungsferner sozialer Lage machen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früher Kitabeginn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Sportverein (Maßnahme Sportgutscheine)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  gemischte Kita (wird durch faktische Diskriminierung bei kirchlichen Trägern oft verhindert)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Einen Unterschied.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 Lage ist also nicht hoffnungslos, das zeigen auch die guten Beispiele in den Berichten der Städte.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9070CF90-79F8-4264-A74C-2EACE04D8003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body"/>
          </p:nvPr>
        </p:nvSpPr>
        <p:spPr>
          <a:xfrm>
            <a:off x="687240" y="4583520"/>
            <a:ext cx="5501880" cy="4345560"/>
          </a:xfrm>
          <a:prstGeom prst="rect">
            <a:avLst/>
          </a:prstGeom>
        </p:spPr>
        <p:txBody>
          <a:bodyPr lIns="90360" rIns="90360" tIns="45360" bIns="45360"/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Altersverteilung der Sozialhilfeempfänger 1997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</a:t>
            </a: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jung und weiblich“,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Alleinerziehende!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 Problem ist seitdem nicht besser, die Werte sind schlechter geworden, aber passiert ist wenig!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1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6B388C85-1D24-41DE-B1B6-36D416B36201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Befragung aller 7. und 9. Klassen aller weiterführenden Schulen in der Stadt,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69 % Ausschöpfung, Wiederholung alle zwei Jahre, Monitoringinstrument und mobiliserende Diskussionsgrundlage in der Stadt und in Schulen und Quartieren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36321A73-2A82-4DE5-90ED-B1F5EFF89E2F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53% niedriges Wohlbefinden entspricht dem Potenzial für Verbesserungen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5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3929ED78-4E17-406A-AE1E-2C6C7830180B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50690381-AAA1-430E-A40F-13BD56937A0B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8046467A-18B4-48B8-AD45-D77D7E8D12B5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79E5CFE9-D8B8-4BE0-84E6-28B91EA12097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25032A6B-405E-48AA-8621-E9E3841A438C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>
            <a:normAutofit/>
          </a:bodyPr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F0051390-938F-4FDC-B2AF-4A4B5B0AFC5B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mehr Ressourcen, desto höher das Wohlbefinden und DESTO BESSER DIE PISA SCORES FÜR MATHE UND LESEKOMPETENZ IN KANADA!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8D6E96B3-441E-489E-A085-66971196553E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784E3554-AC3A-4FA4-B42B-A3D9C5DA119E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Armut ist ein Skandalthema.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Eingehen auf Befunde dieser Studie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EEDC7913-4D3E-4EAE-B742-A008517C44DB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MEHR GELD ALLEIN WÜRDE DIE QUALITÄT DER BILDUNGSBETEILIGUNG NICHT VERBESSERN!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16B72E47-B656-4DC2-95AF-2BB235A147B2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geht um Geld, die Qualität von Beziehungen und um Gelegenheiten in der Umgebung der Kinder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Defizitäre Infrastruktur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Benachteiligende Wohnumgebung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Fehlende soziale Ressourcen und soziale Unterstützung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Mangelnde kulturelle Ressourcen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D0435E3A-8510-417E-A23A-B1C519BD3249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Familie, Nachbarschaft, und auch Schule als informelle Lernumgebung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7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D93DE1AB-545C-48C4-A794-5D10EC4263E5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Kinderarmut in NRW hat eine räumliche Dimension, Gelsenkirchen 6 mal so viele arme Kinder wie im Kreis Coesfeld (auch schon 2002)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CF70CDB5-4B14-499D-B662-F696A9073AC6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body"/>
          </p:nvPr>
        </p:nvSpPr>
        <p:spPr>
          <a:xfrm>
            <a:off x="687240" y="4584960"/>
            <a:ext cx="5501880" cy="4343400"/>
          </a:xfrm>
          <a:prstGeom prst="rect">
            <a:avLst/>
          </a:prstGeom>
        </p:spPr>
        <p:txBody>
          <a:bodyPr lIns="90360" rIns="90360" tIns="45360" bIns="45360"/>
          <a:p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TextShape 2"/>
          <p:cNvSpPr txBox="1"/>
          <p:nvPr/>
        </p:nvSpPr>
        <p:spPr>
          <a:xfrm>
            <a:off x="3895200" y="9168480"/>
            <a:ext cx="2980080" cy="483120"/>
          </a:xfrm>
          <a:prstGeom prst="rect">
            <a:avLst/>
          </a:prstGeom>
          <a:noFill/>
          <a:ln w="9360">
            <a:noFill/>
          </a:ln>
        </p:spPr>
        <p:txBody>
          <a:bodyPr lIns="90360" rIns="90360" tIns="45360" bIns="45360" anchor="b"/>
          <a:p>
            <a:pPr algn="r">
              <a:lnSpc>
                <a:spcPct val="100000"/>
              </a:lnSpc>
            </a:pPr>
            <a:fld id="{5067DFB7-DC43-4401-BC36-B5A1FFB70D3F}" type="slidenum">
              <a:rPr b="0" lang="de-D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&lt;Foliennummer&gt;</a:t>
            </a:fld>
            <a:endParaRPr b="0" lang="de-DE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5867280" y="0"/>
            <a:ext cx="3276360" cy="475920"/>
          </a:xfrm>
          <a:prstGeom prst="rect">
            <a:avLst/>
          </a:prstGeom>
          <a:ln w="9360">
            <a:noFill/>
          </a:ln>
        </p:spPr>
      </p:pic>
      <p:sp>
        <p:nvSpPr>
          <p:cNvPr id="1" name="CustomShape 1"/>
          <p:cNvSpPr/>
          <p:nvPr/>
        </p:nvSpPr>
        <p:spPr>
          <a:xfrm>
            <a:off x="468360" y="765000"/>
            <a:ext cx="820692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2"/>
          <p:cNvSpPr/>
          <p:nvPr/>
        </p:nvSpPr>
        <p:spPr>
          <a:xfrm flipH="1">
            <a:off x="0" y="620640"/>
            <a:ext cx="9144000" cy="36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457200" y="6453360"/>
            <a:ext cx="2133360" cy="267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B0F64E4F-D05C-443A-9D1F-AF1BBC906D65}" type="datetime1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20.03.2019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3124080" y="6453360"/>
            <a:ext cx="2895120" cy="267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Prof. Dr. Klaus Peter Strohmeier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6553080" y="6453360"/>
            <a:ext cx="2133360" cy="267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03A2264D-4D18-461B-9439-28769F9BBF7D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 descr=""/>
          <p:cNvPicPr/>
          <p:nvPr/>
        </p:nvPicPr>
        <p:blipFill>
          <a:blip r:embed="rId2"/>
          <a:stretch/>
        </p:blipFill>
        <p:spPr>
          <a:xfrm>
            <a:off x="5867280" y="0"/>
            <a:ext cx="3276360" cy="475920"/>
          </a:xfrm>
          <a:prstGeom prst="rect">
            <a:avLst/>
          </a:prstGeom>
          <a:ln w="9360"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68360" y="765000"/>
            <a:ext cx="820692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 flipH="1">
            <a:off x="0" y="620640"/>
            <a:ext cx="9144000" cy="36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934920" y="0"/>
            <a:ext cx="8208720" cy="576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Textmasterformate durch Klicken bearbeiten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Ebene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457200" y="6453360"/>
            <a:ext cx="2133360" cy="267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ABA2944-86BA-4F08-8022-4803F18332AA}" type="datetime1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20.03.2019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124080" y="6453360"/>
            <a:ext cx="2895120" cy="267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Prof. Dr. Klaus Peter Strohmeier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6553080" y="6453360"/>
            <a:ext cx="2133360" cy="267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F60B5A2B-0709-47ED-BB22-4D9CAFC166CC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7" descr=""/>
          <p:cNvPicPr/>
          <p:nvPr/>
        </p:nvPicPr>
        <p:blipFill>
          <a:blip r:embed="rId2"/>
          <a:stretch/>
        </p:blipFill>
        <p:spPr>
          <a:xfrm>
            <a:off x="5867280" y="0"/>
            <a:ext cx="3276360" cy="47592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468360" y="765000"/>
            <a:ext cx="820692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2"/>
          <p:cNvSpPr/>
          <p:nvPr/>
        </p:nvSpPr>
        <p:spPr>
          <a:xfrm flipH="1">
            <a:off x="0" y="620640"/>
            <a:ext cx="9144000" cy="36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457200" y="6453360"/>
            <a:ext cx="2133360" cy="267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2024CF03-C098-4B10-85AF-CAB5EA797099}" type="datetime1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20.03.2019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3124080" y="6453360"/>
            <a:ext cx="2895120" cy="267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Prof. Dr. Klaus Peter Strohmeier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sldNum"/>
          </p:nvPr>
        </p:nvSpPr>
        <p:spPr>
          <a:xfrm>
            <a:off x="6553080" y="6453360"/>
            <a:ext cx="2133360" cy="267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EDF1FA8A-A744-4F8B-9686-ED49535058CB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7" descr=""/>
          <p:cNvPicPr/>
          <p:nvPr/>
        </p:nvPicPr>
        <p:blipFill>
          <a:blip r:embed="rId2"/>
          <a:stretch/>
        </p:blipFill>
        <p:spPr>
          <a:xfrm>
            <a:off x="5867280" y="0"/>
            <a:ext cx="3276360" cy="47592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468360" y="765000"/>
            <a:ext cx="820692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Line 2"/>
          <p:cNvSpPr/>
          <p:nvPr/>
        </p:nvSpPr>
        <p:spPr>
          <a:xfrm flipH="1">
            <a:off x="0" y="620640"/>
            <a:ext cx="9144000" cy="36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7" descr=""/>
          <p:cNvPicPr/>
          <p:nvPr/>
        </p:nvPicPr>
        <p:blipFill>
          <a:blip r:embed="rId2"/>
          <a:stretch/>
        </p:blipFill>
        <p:spPr>
          <a:xfrm>
            <a:off x="5867280" y="0"/>
            <a:ext cx="3276360" cy="475920"/>
          </a:xfrm>
          <a:prstGeom prst="rect">
            <a:avLst/>
          </a:prstGeom>
          <a:ln w="9360"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468360" y="765000"/>
            <a:ext cx="820692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Line 2"/>
          <p:cNvSpPr/>
          <p:nvPr/>
        </p:nvSpPr>
        <p:spPr>
          <a:xfrm flipH="1">
            <a:off x="0" y="620640"/>
            <a:ext cx="9144000" cy="36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7" descr=""/>
          <p:cNvPicPr/>
          <p:nvPr/>
        </p:nvPicPr>
        <p:blipFill>
          <a:blip r:embed="rId2"/>
          <a:stretch/>
        </p:blipFill>
        <p:spPr>
          <a:xfrm>
            <a:off x="5867280" y="0"/>
            <a:ext cx="3276360" cy="475920"/>
          </a:xfrm>
          <a:prstGeom prst="rect">
            <a:avLst/>
          </a:prstGeom>
          <a:ln w="9360"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468360" y="765000"/>
            <a:ext cx="820692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Line 2"/>
          <p:cNvSpPr/>
          <p:nvPr/>
        </p:nvSpPr>
        <p:spPr>
          <a:xfrm flipH="1">
            <a:off x="0" y="620640"/>
            <a:ext cx="9144000" cy="36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PlaceHolder 3"/>
          <p:cNvSpPr>
            <a:spLocks noGrp="1"/>
          </p:cNvSpPr>
          <p:nvPr>
            <p:ph type="title"/>
          </p:nvPr>
        </p:nvSpPr>
        <p:spPr>
          <a:xfrm>
            <a:off x="467640" y="1484640"/>
            <a:ext cx="8208720" cy="1151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3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Titelmasterformat durch Klicken bearbeiten</a:t>
            </a:r>
            <a:endParaRPr b="0" lang="de-DE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640" y="2709000"/>
            <a:ext cx="8208720" cy="34167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Textmasterformat bearbeiten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7" descr=""/>
          <p:cNvPicPr/>
          <p:nvPr/>
        </p:nvPicPr>
        <p:blipFill>
          <a:blip r:embed="rId2"/>
          <a:stretch/>
        </p:blipFill>
        <p:spPr>
          <a:xfrm>
            <a:off x="5867280" y="0"/>
            <a:ext cx="3276360" cy="475920"/>
          </a:xfrm>
          <a:prstGeom prst="rect">
            <a:avLst/>
          </a:prstGeom>
          <a:ln w="9360"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468360" y="765000"/>
            <a:ext cx="8206920" cy="45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2"/>
          <p:cNvSpPr/>
          <p:nvPr/>
        </p:nvSpPr>
        <p:spPr>
          <a:xfrm flipH="1">
            <a:off x="0" y="620640"/>
            <a:ext cx="9144000" cy="360"/>
          </a:xfrm>
          <a:prstGeom prst="line">
            <a:avLst/>
          </a:prstGeom>
          <a:ln w="38160">
            <a:solidFill>
              <a:srgbClr val="00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PlaceHolder 3"/>
          <p:cNvSpPr>
            <a:spLocks noGrp="1"/>
          </p:cNvSpPr>
          <p:nvPr>
            <p:ph type="title"/>
          </p:nvPr>
        </p:nvSpPr>
        <p:spPr>
          <a:xfrm>
            <a:off x="934920" y="0"/>
            <a:ext cx="8208720" cy="576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Textmasterformate durch Klicken bearbeiten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Textmasterformate durch Klicken bearbeiten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6"/>
          <p:cNvSpPr>
            <a:spLocks noGrp="1"/>
          </p:cNvSpPr>
          <p:nvPr>
            <p:ph type="dt"/>
          </p:nvPr>
        </p:nvSpPr>
        <p:spPr>
          <a:xfrm>
            <a:off x="457200" y="6453360"/>
            <a:ext cx="2133360" cy="267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3B8D2F26-6D71-49DB-B180-3A16A7316DE2}" type="datetime1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20.03.2019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2" name="PlaceHolder 7"/>
          <p:cNvSpPr>
            <a:spLocks noGrp="1"/>
          </p:cNvSpPr>
          <p:nvPr>
            <p:ph type="ftr"/>
          </p:nvPr>
        </p:nvSpPr>
        <p:spPr>
          <a:xfrm>
            <a:off x="3124080" y="6453360"/>
            <a:ext cx="2895120" cy="267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Prof. Dr. Klaus Peter Strohmeier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3" name="PlaceHolder 8"/>
          <p:cNvSpPr>
            <a:spLocks noGrp="1"/>
          </p:cNvSpPr>
          <p:nvPr>
            <p:ph type="sldNum"/>
          </p:nvPr>
        </p:nvSpPr>
        <p:spPr>
          <a:xfrm>
            <a:off x="6553080" y="6453360"/>
            <a:ext cx="2133360" cy="2678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E9C34C5F-95CC-4F0E-844C-DD173A0B054E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Relationship Id="rId11" Type="http://schemas.openxmlformats.org/officeDocument/2006/relationships/image" Target="../media/image29.jpeg"/><Relationship Id="rId12" Type="http://schemas.openxmlformats.org/officeDocument/2006/relationships/image" Target="../media/image30.jpeg"/><Relationship Id="rId13" Type="http://schemas.openxmlformats.org/officeDocument/2006/relationships/image" Target="../media/image31.jpeg"/><Relationship Id="rId14" Type="http://schemas.openxmlformats.org/officeDocument/2006/relationships/image" Target="../media/image32.jpeg"/><Relationship Id="rId15" Type="http://schemas.openxmlformats.org/officeDocument/2006/relationships/image" Target="../media/image33.jpeg"/><Relationship Id="rId16" Type="http://schemas.openxmlformats.org/officeDocument/2006/relationships/image" Target="../media/image34.jpeg"/><Relationship Id="rId17" Type="http://schemas.openxmlformats.org/officeDocument/2006/relationships/image" Target="../media/image35.jpeg"/><Relationship Id="rId18" Type="http://schemas.openxmlformats.org/officeDocument/2006/relationships/image" Target="../media/image36.jpeg"/><Relationship Id="rId19" Type="http://schemas.openxmlformats.org/officeDocument/2006/relationships/image" Target="../media/image37.jpeg"/><Relationship Id="rId20" Type="http://schemas.openxmlformats.org/officeDocument/2006/relationships/image" Target="../media/image38.jpeg"/><Relationship Id="rId21" Type="http://schemas.openxmlformats.org/officeDocument/2006/relationships/image" Target="../media/image39.jpeg"/><Relationship Id="rId22" Type="http://schemas.openxmlformats.org/officeDocument/2006/relationships/image" Target="../media/image40.jpeg"/><Relationship Id="rId23" Type="http://schemas.openxmlformats.org/officeDocument/2006/relationships/image" Target="../media/image41.jpeg"/><Relationship Id="rId24" Type="http://schemas.openxmlformats.org/officeDocument/2006/relationships/image" Target="../media/image42.jpeg"/><Relationship Id="rId25" Type="http://schemas.openxmlformats.org/officeDocument/2006/relationships/image" Target="../media/image43.jpeg"/><Relationship Id="rId26" Type="http://schemas.openxmlformats.org/officeDocument/2006/relationships/image" Target="../media/image44.jpeg"/><Relationship Id="rId27" Type="http://schemas.openxmlformats.org/officeDocument/2006/relationships/image" Target="../media/image45.jpeg"/><Relationship Id="rId28" Type="http://schemas.openxmlformats.org/officeDocument/2006/relationships/image" Target="../media/image46.jpeg"/><Relationship Id="rId29" Type="http://schemas.openxmlformats.org/officeDocument/2006/relationships/image" Target="../media/image47.jpeg"/><Relationship Id="rId30" Type="http://schemas.openxmlformats.org/officeDocument/2006/relationships/image" Target="../media/image48.jpeg"/><Relationship Id="rId31" Type="http://schemas.openxmlformats.org/officeDocument/2006/relationships/image" Target="../media/image49.jpeg"/><Relationship Id="rId32" Type="http://schemas.openxmlformats.org/officeDocument/2006/relationships/image" Target="../media/image50.jpeg"/><Relationship Id="rId33" Type="http://schemas.openxmlformats.org/officeDocument/2006/relationships/image" Target="../media/image51.jpeg"/><Relationship Id="rId34" Type="http://schemas.openxmlformats.org/officeDocument/2006/relationships/image" Target="../media/image52.jpeg"/><Relationship Id="rId35" Type="http://schemas.openxmlformats.org/officeDocument/2006/relationships/image" Target="../media/image53.jpeg"/><Relationship Id="rId36" Type="http://schemas.openxmlformats.org/officeDocument/2006/relationships/image" Target="../media/image54.jpeg"/><Relationship Id="rId37" Type="http://schemas.openxmlformats.org/officeDocument/2006/relationships/image" Target="../media/image55.jpeg"/><Relationship Id="rId38" Type="http://schemas.openxmlformats.org/officeDocument/2006/relationships/image" Target="../media/image56.jpeg"/><Relationship Id="rId39" Type="http://schemas.openxmlformats.org/officeDocument/2006/relationships/image" Target="../media/image57.jpeg"/><Relationship Id="rId40" Type="http://schemas.openxmlformats.org/officeDocument/2006/relationships/image" Target="../media/image58.jpeg"/><Relationship Id="rId41" Type="http://schemas.openxmlformats.org/officeDocument/2006/relationships/image" Target="../media/image59.jpeg"/><Relationship Id="rId42" Type="http://schemas.openxmlformats.org/officeDocument/2006/relationships/image" Target="../media/image60.jpeg"/><Relationship Id="rId43" Type="http://schemas.openxmlformats.org/officeDocument/2006/relationships/image" Target="../media/image61.jpeg"/><Relationship Id="rId44" Type="http://schemas.openxmlformats.org/officeDocument/2006/relationships/image" Target="../media/image62.jpeg"/><Relationship Id="rId45" Type="http://schemas.openxmlformats.org/officeDocument/2006/relationships/image" Target="../media/image63.jpeg"/><Relationship Id="rId46" Type="http://schemas.openxmlformats.org/officeDocument/2006/relationships/image" Target="../media/image64.jpeg"/><Relationship Id="rId47" Type="http://schemas.openxmlformats.org/officeDocument/2006/relationships/image" Target="../media/image65.jpeg"/><Relationship Id="rId48" Type="http://schemas.openxmlformats.org/officeDocument/2006/relationships/image" Target="../media/image66.jpeg"/><Relationship Id="rId49" Type="http://schemas.openxmlformats.org/officeDocument/2006/relationships/image" Target="../media/image67.jpeg"/><Relationship Id="rId50" Type="http://schemas.openxmlformats.org/officeDocument/2006/relationships/image" Target="../media/image68.jpeg"/><Relationship Id="rId51" Type="http://schemas.openxmlformats.org/officeDocument/2006/relationships/image" Target="../media/image69.jpeg"/><Relationship Id="rId52" Type="http://schemas.openxmlformats.org/officeDocument/2006/relationships/image" Target="../media/image70.jpeg"/><Relationship Id="rId53" Type="http://schemas.openxmlformats.org/officeDocument/2006/relationships/image" Target="../media/image71.jpeg"/><Relationship Id="rId54" Type="http://schemas.openxmlformats.org/officeDocument/2006/relationships/image" Target="../media/image72.jpeg"/><Relationship Id="rId55" Type="http://schemas.openxmlformats.org/officeDocument/2006/relationships/image" Target="../media/image73.jpeg"/><Relationship Id="rId56" Type="http://schemas.openxmlformats.org/officeDocument/2006/relationships/image" Target="../media/image74.jpeg"/><Relationship Id="rId57" Type="http://schemas.openxmlformats.org/officeDocument/2006/relationships/image" Target="../media/image75.jpeg"/><Relationship Id="rId58" Type="http://schemas.openxmlformats.org/officeDocument/2006/relationships/image" Target="../media/image76.jpeg"/><Relationship Id="rId59" Type="http://schemas.openxmlformats.org/officeDocument/2006/relationships/image" Target="../media/image77.jpeg"/><Relationship Id="rId60" Type="http://schemas.openxmlformats.org/officeDocument/2006/relationships/image" Target="../media/image78.jpeg"/><Relationship Id="rId61" Type="http://schemas.openxmlformats.org/officeDocument/2006/relationships/image" Target="../media/image79.jpeg"/><Relationship Id="rId62" Type="http://schemas.openxmlformats.org/officeDocument/2006/relationships/image" Target="../media/image80.jpeg"/><Relationship Id="rId63" Type="http://schemas.openxmlformats.org/officeDocument/2006/relationships/image" Target="../media/image81.jpeg"/><Relationship Id="rId64" Type="http://schemas.openxmlformats.org/officeDocument/2006/relationships/image" Target="../media/image82.jpeg"/><Relationship Id="rId65" Type="http://schemas.openxmlformats.org/officeDocument/2006/relationships/image" Target="../media/image83.jpeg"/><Relationship Id="rId66" Type="http://schemas.openxmlformats.org/officeDocument/2006/relationships/image" Target="../media/image84.jpeg"/><Relationship Id="rId67" Type="http://schemas.openxmlformats.org/officeDocument/2006/relationships/image" Target="../media/image85.jpeg"/><Relationship Id="rId68" Type="http://schemas.openxmlformats.org/officeDocument/2006/relationships/image" Target="../media/image86.jpeg"/><Relationship Id="rId69" Type="http://schemas.openxmlformats.org/officeDocument/2006/relationships/image" Target="../media/image87.jpeg"/><Relationship Id="rId70" Type="http://schemas.openxmlformats.org/officeDocument/2006/relationships/image" Target="../media/image88.jpeg"/><Relationship Id="rId71" Type="http://schemas.openxmlformats.org/officeDocument/2006/relationships/image" Target="../media/image89.jpeg"/><Relationship Id="rId72" Type="http://schemas.openxmlformats.org/officeDocument/2006/relationships/image" Target="../media/image90.jpeg"/><Relationship Id="rId73" Type="http://schemas.openxmlformats.org/officeDocument/2006/relationships/image" Target="../media/image91.jpeg"/><Relationship Id="rId74" Type="http://schemas.openxmlformats.org/officeDocument/2006/relationships/image" Target="../media/image92.jpeg"/><Relationship Id="rId75" Type="http://schemas.openxmlformats.org/officeDocument/2006/relationships/image" Target="../media/image93.jpeg"/><Relationship Id="rId76" Type="http://schemas.openxmlformats.org/officeDocument/2006/relationships/image" Target="../media/image94.jpeg"/><Relationship Id="rId77" Type="http://schemas.openxmlformats.org/officeDocument/2006/relationships/image" Target="../media/image95.jpeg"/><Relationship Id="rId78" Type="http://schemas.openxmlformats.org/officeDocument/2006/relationships/image" Target="../media/image96.jpeg"/><Relationship Id="rId79" Type="http://schemas.openxmlformats.org/officeDocument/2006/relationships/image" Target="../media/image97.jpeg"/><Relationship Id="rId80" Type="http://schemas.openxmlformats.org/officeDocument/2006/relationships/image" Target="../media/image98.jpeg"/><Relationship Id="rId81" Type="http://schemas.openxmlformats.org/officeDocument/2006/relationships/image" Target="../media/image99.jpeg"/><Relationship Id="rId82" Type="http://schemas.openxmlformats.org/officeDocument/2006/relationships/image" Target="../media/image100.jpeg"/><Relationship Id="rId83" Type="http://schemas.openxmlformats.org/officeDocument/2006/relationships/image" Target="../media/image101.jpeg"/><Relationship Id="rId84" Type="http://schemas.openxmlformats.org/officeDocument/2006/relationships/image" Target="../media/image102.jpeg"/><Relationship Id="rId85" Type="http://schemas.openxmlformats.org/officeDocument/2006/relationships/image" Target="../media/image103.jpeg"/><Relationship Id="rId86" Type="http://schemas.openxmlformats.org/officeDocument/2006/relationships/image" Target="../media/image104.jpeg"/><Relationship Id="rId87" Type="http://schemas.openxmlformats.org/officeDocument/2006/relationships/image" Target="../media/image105.jpeg"/><Relationship Id="rId88" Type="http://schemas.openxmlformats.org/officeDocument/2006/relationships/image" Target="../media/image106.jpeg"/><Relationship Id="rId89" Type="http://schemas.openxmlformats.org/officeDocument/2006/relationships/image" Target="../media/image107.jpeg"/><Relationship Id="rId90" Type="http://schemas.openxmlformats.org/officeDocument/2006/relationships/image" Target="../media/image108.jpeg"/><Relationship Id="rId91" Type="http://schemas.openxmlformats.org/officeDocument/2006/relationships/image" Target="../media/image109.jpeg"/><Relationship Id="rId92" Type="http://schemas.openxmlformats.org/officeDocument/2006/relationships/image" Target="../media/image110.jpeg"/><Relationship Id="rId93" Type="http://schemas.openxmlformats.org/officeDocument/2006/relationships/image" Target="../media/image111.jpeg"/><Relationship Id="rId94" Type="http://schemas.openxmlformats.org/officeDocument/2006/relationships/image" Target="../media/image112.jpeg"/><Relationship Id="rId95" Type="http://schemas.openxmlformats.org/officeDocument/2006/relationships/image" Target="../media/image113.jpeg"/><Relationship Id="rId96" Type="http://schemas.openxmlformats.org/officeDocument/2006/relationships/image" Target="../media/image114.jpeg"/><Relationship Id="rId97" Type="http://schemas.openxmlformats.org/officeDocument/2006/relationships/image" Target="../media/image115.jpeg"/><Relationship Id="rId98" Type="http://schemas.openxmlformats.org/officeDocument/2006/relationships/image" Target="../media/image116.jpeg"/><Relationship Id="rId99" Type="http://schemas.openxmlformats.org/officeDocument/2006/relationships/image" Target="../media/image117.jpeg"/><Relationship Id="rId100" Type="http://schemas.openxmlformats.org/officeDocument/2006/relationships/image" Target="../media/image118.jpeg"/><Relationship Id="rId10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9.jpeg"/><Relationship Id="rId2" Type="http://schemas.openxmlformats.org/officeDocument/2006/relationships/image" Target="../media/image120.jpeg"/><Relationship Id="rId3" Type="http://schemas.openxmlformats.org/officeDocument/2006/relationships/image" Target="../media/image121.jpeg"/><Relationship Id="rId4" Type="http://schemas.openxmlformats.org/officeDocument/2006/relationships/image" Target="../media/image122.jpeg"/><Relationship Id="rId5" Type="http://schemas.openxmlformats.org/officeDocument/2006/relationships/image" Target="../media/image123.jpeg"/><Relationship Id="rId6" Type="http://schemas.openxmlformats.org/officeDocument/2006/relationships/image" Target="../media/image124.jpeg"/><Relationship Id="rId7" Type="http://schemas.openxmlformats.org/officeDocument/2006/relationships/image" Target="../media/image125.jpeg"/><Relationship Id="rId8" Type="http://schemas.openxmlformats.org/officeDocument/2006/relationships/image" Target="../media/image126.jpeg"/><Relationship Id="rId9" Type="http://schemas.openxmlformats.org/officeDocument/2006/relationships/image" Target="../media/image127.jpeg"/><Relationship Id="rId10" Type="http://schemas.openxmlformats.org/officeDocument/2006/relationships/image" Target="../media/image128.jpeg"/><Relationship Id="rId11" Type="http://schemas.openxmlformats.org/officeDocument/2006/relationships/image" Target="../media/image129.jpeg"/><Relationship Id="rId12" Type="http://schemas.openxmlformats.org/officeDocument/2006/relationships/image" Target="../media/image130.jpeg"/><Relationship Id="rId13" Type="http://schemas.openxmlformats.org/officeDocument/2006/relationships/image" Target="../media/image131.jpeg"/><Relationship Id="rId14" Type="http://schemas.openxmlformats.org/officeDocument/2006/relationships/image" Target="../media/image132.jpeg"/><Relationship Id="rId15" Type="http://schemas.openxmlformats.org/officeDocument/2006/relationships/image" Target="../media/image133.jpeg"/><Relationship Id="rId16" Type="http://schemas.openxmlformats.org/officeDocument/2006/relationships/image" Target="../media/image134.jpeg"/><Relationship Id="rId17" Type="http://schemas.openxmlformats.org/officeDocument/2006/relationships/image" Target="../media/image135.jpeg"/><Relationship Id="rId18" Type="http://schemas.openxmlformats.org/officeDocument/2006/relationships/image" Target="../media/image136.jpeg"/><Relationship Id="rId19" Type="http://schemas.openxmlformats.org/officeDocument/2006/relationships/image" Target="../media/image137.jpeg"/><Relationship Id="rId20" Type="http://schemas.openxmlformats.org/officeDocument/2006/relationships/image" Target="../media/image138.jpeg"/><Relationship Id="rId21" Type="http://schemas.openxmlformats.org/officeDocument/2006/relationships/image" Target="../media/image139.jpeg"/><Relationship Id="rId22" Type="http://schemas.openxmlformats.org/officeDocument/2006/relationships/image" Target="../media/image140.jpeg"/><Relationship Id="rId23" Type="http://schemas.openxmlformats.org/officeDocument/2006/relationships/image" Target="../media/image141.jpeg"/><Relationship Id="rId24" Type="http://schemas.openxmlformats.org/officeDocument/2006/relationships/image" Target="../media/image142.jpeg"/><Relationship Id="rId25" Type="http://schemas.openxmlformats.org/officeDocument/2006/relationships/image" Target="../media/image143.jpeg"/><Relationship Id="rId26" Type="http://schemas.openxmlformats.org/officeDocument/2006/relationships/image" Target="../media/image144.jpeg"/><Relationship Id="rId27" Type="http://schemas.openxmlformats.org/officeDocument/2006/relationships/image" Target="../media/image145.jpeg"/><Relationship Id="rId28" Type="http://schemas.openxmlformats.org/officeDocument/2006/relationships/image" Target="../media/image146.jpeg"/><Relationship Id="rId29" Type="http://schemas.openxmlformats.org/officeDocument/2006/relationships/image" Target="../media/image147.jpeg"/><Relationship Id="rId30" Type="http://schemas.openxmlformats.org/officeDocument/2006/relationships/image" Target="../media/image148.jpeg"/><Relationship Id="rId31" Type="http://schemas.openxmlformats.org/officeDocument/2006/relationships/image" Target="../media/image149.jpeg"/><Relationship Id="rId32" Type="http://schemas.openxmlformats.org/officeDocument/2006/relationships/image" Target="../media/image150.jpeg"/><Relationship Id="rId33" Type="http://schemas.openxmlformats.org/officeDocument/2006/relationships/image" Target="../media/image151.jpeg"/><Relationship Id="rId34" Type="http://schemas.openxmlformats.org/officeDocument/2006/relationships/image" Target="../media/image152.jpeg"/><Relationship Id="rId35" Type="http://schemas.openxmlformats.org/officeDocument/2006/relationships/image" Target="../media/image153.jpeg"/><Relationship Id="rId36" Type="http://schemas.openxmlformats.org/officeDocument/2006/relationships/image" Target="../media/image154.jpeg"/><Relationship Id="rId37" Type="http://schemas.openxmlformats.org/officeDocument/2006/relationships/image" Target="../media/image155.jpeg"/><Relationship Id="rId38" Type="http://schemas.openxmlformats.org/officeDocument/2006/relationships/image" Target="../media/image156.jpeg"/><Relationship Id="rId39" Type="http://schemas.openxmlformats.org/officeDocument/2006/relationships/image" Target="../media/image157.jpeg"/><Relationship Id="rId40" Type="http://schemas.openxmlformats.org/officeDocument/2006/relationships/image" Target="../media/image158.jpeg"/><Relationship Id="rId41" Type="http://schemas.openxmlformats.org/officeDocument/2006/relationships/image" Target="../media/image159.jpeg"/><Relationship Id="rId42" Type="http://schemas.openxmlformats.org/officeDocument/2006/relationships/image" Target="../media/image160.jpeg"/><Relationship Id="rId43" Type="http://schemas.openxmlformats.org/officeDocument/2006/relationships/image" Target="../media/image161.jpeg"/><Relationship Id="rId44" Type="http://schemas.openxmlformats.org/officeDocument/2006/relationships/image" Target="../media/image162.jpeg"/><Relationship Id="rId45" Type="http://schemas.openxmlformats.org/officeDocument/2006/relationships/image" Target="../media/image163.jpeg"/><Relationship Id="rId46" Type="http://schemas.openxmlformats.org/officeDocument/2006/relationships/image" Target="../media/image164.jpeg"/><Relationship Id="rId47" Type="http://schemas.openxmlformats.org/officeDocument/2006/relationships/image" Target="../media/image165.jpeg"/><Relationship Id="rId48" Type="http://schemas.openxmlformats.org/officeDocument/2006/relationships/image" Target="../media/image166.jpeg"/><Relationship Id="rId49" Type="http://schemas.openxmlformats.org/officeDocument/2006/relationships/image" Target="../media/image167.jpeg"/><Relationship Id="rId50" Type="http://schemas.openxmlformats.org/officeDocument/2006/relationships/image" Target="../media/image168.jpeg"/><Relationship Id="rId51" Type="http://schemas.openxmlformats.org/officeDocument/2006/relationships/image" Target="../media/image169.jpeg"/><Relationship Id="rId52" Type="http://schemas.openxmlformats.org/officeDocument/2006/relationships/image" Target="../media/image170.jpeg"/><Relationship Id="rId53" Type="http://schemas.openxmlformats.org/officeDocument/2006/relationships/image" Target="../media/image171.jpeg"/><Relationship Id="rId54" Type="http://schemas.openxmlformats.org/officeDocument/2006/relationships/image" Target="../media/image172.jpeg"/><Relationship Id="rId55" Type="http://schemas.openxmlformats.org/officeDocument/2006/relationships/image" Target="../media/image173.jpeg"/><Relationship Id="rId56" Type="http://schemas.openxmlformats.org/officeDocument/2006/relationships/image" Target="../media/image174.jpeg"/><Relationship Id="rId57" Type="http://schemas.openxmlformats.org/officeDocument/2006/relationships/image" Target="../media/image175.jpeg"/><Relationship Id="rId58" Type="http://schemas.openxmlformats.org/officeDocument/2006/relationships/image" Target="../media/image176.jpeg"/><Relationship Id="rId59" Type="http://schemas.openxmlformats.org/officeDocument/2006/relationships/image" Target="../media/image177.jpeg"/><Relationship Id="rId60" Type="http://schemas.openxmlformats.org/officeDocument/2006/relationships/image" Target="../media/image178.jpeg"/><Relationship Id="rId61" Type="http://schemas.openxmlformats.org/officeDocument/2006/relationships/image" Target="../media/image179.jpeg"/><Relationship Id="rId62" Type="http://schemas.openxmlformats.org/officeDocument/2006/relationships/image" Target="../media/image180.jpeg"/><Relationship Id="rId63" Type="http://schemas.openxmlformats.org/officeDocument/2006/relationships/image" Target="../media/image181.jpeg"/><Relationship Id="rId64" Type="http://schemas.openxmlformats.org/officeDocument/2006/relationships/image" Target="../media/image182.jpeg"/><Relationship Id="rId65" Type="http://schemas.openxmlformats.org/officeDocument/2006/relationships/image" Target="../media/image183.jpeg"/><Relationship Id="rId66" Type="http://schemas.openxmlformats.org/officeDocument/2006/relationships/image" Target="../media/image184.jpeg"/><Relationship Id="rId67" Type="http://schemas.openxmlformats.org/officeDocument/2006/relationships/image" Target="../media/image185.jpeg"/><Relationship Id="rId68" Type="http://schemas.openxmlformats.org/officeDocument/2006/relationships/image" Target="../media/image186.jpeg"/><Relationship Id="rId69" Type="http://schemas.openxmlformats.org/officeDocument/2006/relationships/image" Target="../media/image187.jpeg"/><Relationship Id="rId70" Type="http://schemas.openxmlformats.org/officeDocument/2006/relationships/image" Target="../media/image188.jpeg"/><Relationship Id="rId71" Type="http://schemas.openxmlformats.org/officeDocument/2006/relationships/image" Target="../media/image189.jpeg"/><Relationship Id="rId72" Type="http://schemas.openxmlformats.org/officeDocument/2006/relationships/image" Target="../media/image190.jpeg"/><Relationship Id="rId73" Type="http://schemas.openxmlformats.org/officeDocument/2006/relationships/image" Target="../media/image191.jpeg"/><Relationship Id="rId74" Type="http://schemas.openxmlformats.org/officeDocument/2006/relationships/image" Target="../media/image192.jpeg"/><Relationship Id="rId75" Type="http://schemas.openxmlformats.org/officeDocument/2006/relationships/image" Target="../media/image193.jpeg"/><Relationship Id="rId76" Type="http://schemas.openxmlformats.org/officeDocument/2006/relationships/image" Target="../media/image194.jpeg"/><Relationship Id="rId77" Type="http://schemas.openxmlformats.org/officeDocument/2006/relationships/image" Target="../media/image195.jpeg"/><Relationship Id="rId78" Type="http://schemas.openxmlformats.org/officeDocument/2006/relationships/image" Target="../media/image196.jpeg"/><Relationship Id="rId79" Type="http://schemas.openxmlformats.org/officeDocument/2006/relationships/image" Target="../media/image197.jpeg"/><Relationship Id="rId80" Type="http://schemas.openxmlformats.org/officeDocument/2006/relationships/image" Target="../media/image198.jpeg"/><Relationship Id="rId81" Type="http://schemas.openxmlformats.org/officeDocument/2006/relationships/image" Target="../media/image199.jpeg"/><Relationship Id="rId82" Type="http://schemas.openxmlformats.org/officeDocument/2006/relationships/image" Target="../media/image200.jpeg"/><Relationship Id="rId83" Type="http://schemas.openxmlformats.org/officeDocument/2006/relationships/image" Target="../media/image201.jpeg"/><Relationship Id="rId84" Type="http://schemas.openxmlformats.org/officeDocument/2006/relationships/image" Target="../media/image202.jpeg"/><Relationship Id="rId85" Type="http://schemas.openxmlformats.org/officeDocument/2006/relationships/image" Target="../media/image203.jpeg"/><Relationship Id="rId86" Type="http://schemas.openxmlformats.org/officeDocument/2006/relationships/image" Target="../media/image204.jpeg"/><Relationship Id="rId87" Type="http://schemas.openxmlformats.org/officeDocument/2006/relationships/image" Target="../media/image205.jpeg"/><Relationship Id="rId88" Type="http://schemas.openxmlformats.org/officeDocument/2006/relationships/image" Target="../media/image206.jpeg"/><Relationship Id="rId89" Type="http://schemas.openxmlformats.org/officeDocument/2006/relationships/image" Target="../media/image207.jpeg"/><Relationship Id="rId90" Type="http://schemas.openxmlformats.org/officeDocument/2006/relationships/image" Target="../media/image208.jpeg"/><Relationship Id="rId91" Type="http://schemas.openxmlformats.org/officeDocument/2006/relationships/image" Target="../media/image209.jpeg"/><Relationship Id="rId92" Type="http://schemas.openxmlformats.org/officeDocument/2006/relationships/image" Target="../media/image210.jpeg"/><Relationship Id="rId93" Type="http://schemas.openxmlformats.org/officeDocument/2006/relationships/image" Target="../media/image211.jpeg"/><Relationship Id="rId94" Type="http://schemas.openxmlformats.org/officeDocument/2006/relationships/image" Target="../media/image212.jpeg"/><Relationship Id="rId95" Type="http://schemas.openxmlformats.org/officeDocument/2006/relationships/image" Target="../media/image213.jpeg"/><Relationship Id="rId96" Type="http://schemas.openxmlformats.org/officeDocument/2006/relationships/image" Target="../media/image214.jpeg"/><Relationship Id="rId97" Type="http://schemas.openxmlformats.org/officeDocument/2006/relationships/image" Target="../media/image215.jpeg"/><Relationship Id="rId98" Type="http://schemas.openxmlformats.org/officeDocument/2006/relationships/image" Target="../media/image216.jpeg"/><Relationship Id="rId99" Type="http://schemas.openxmlformats.org/officeDocument/2006/relationships/image" Target="../media/image217.jpeg"/><Relationship Id="rId100" Type="http://schemas.openxmlformats.org/officeDocument/2006/relationships/image" Target="../media/image218.jpeg"/><Relationship Id="rId101" Type="http://schemas.openxmlformats.org/officeDocument/2006/relationships/slideLayout" Target="../slideLayouts/slideLayout13.xml"/><Relationship Id="rId10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9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xls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0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1.wm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2.png"/><Relationship Id="rId2" Type="http://schemas.openxmlformats.org/officeDocument/2006/relationships/image" Target="../media/image223.png"/><Relationship Id="rId3" Type="http://schemas.openxmlformats.org/officeDocument/2006/relationships/image" Target="../media/image224.png"/><Relationship Id="rId4" Type="http://schemas.openxmlformats.org/officeDocument/2006/relationships/slideLayout" Target="../slideLayouts/slideLayout6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5.tif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6.png"/><Relationship Id="rId2" Type="http://schemas.openxmlformats.org/officeDocument/2006/relationships/image" Target="../media/image227.png"/><Relationship Id="rId3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28.png"/><Relationship Id="rId2" Type="http://schemas.openxmlformats.org/officeDocument/2006/relationships/image" Target="../media/image229.png"/><Relationship Id="rId3" Type="http://schemas.openxmlformats.org/officeDocument/2006/relationships/image" Target="../media/image230.png"/><Relationship Id="rId4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31.png"/><Relationship Id="rId2" Type="http://schemas.openxmlformats.org/officeDocument/2006/relationships/image" Target="../media/image232.png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slideLayout" Target="../slideLayouts/slideLayout76.xml"/><Relationship Id="rId6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35.wmf"/><Relationship Id="rId3" Type="http://schemas.openxmlformats.org/officeDocument/2006/relationships/image" Target="../media/image236.png"/><Relationship Id="rId4" Type="http://schemas.openxmlformats.org/officeDocument/2006/relationships/slideLayout" Target="../slideLayouts/slideLayout76.xml"/><Relationship Id="rId5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37.png"/><Relationship Id="rId2" Type="http://schemas.openxmlformats.org/officeDocument/2006/relationships/image" Target="../media/image238.png"/><Relationship Id="rId3" Type="http://schemas.openxmlformats.org/officeDocument/2006/relationships/image" Target="../media/image239.png"/><Relationship Id="rId4" Type="http://schemas.openxmlformats.org/officeDocument/2006/relationships/image" Target="../media/image240.png"/><Relationship Id="rId5" Type="http://schemas.openxmlformats.org/officeDocument/2006/relationships/slideLayout" Target="../slideLayouts/slideLayout76.xml"/><Relationship Id="rId6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41.png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slideLayout" Target="../slideLayouts/slideLayout76.xml"/><Relationship Id="rId6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5.wmf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67640" y="1268640"/>
            <a:ext cx="7990200" cy="233136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„</a:t>
            </a:r>
            <a:r>
              <a:rPr b="1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Auswirkungen von Kinderarmut auf den Bildungsverlauf von Kindern und Jugendlichen“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Prof. Dr. Peter Strohmeier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Ruhr-Universität Bochum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ZEFIR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908640"/>
            <a:ext cx="3563640" cy="313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„</a:t>
            </a: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Kita-Segregation“: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Arme Kinder und Einwandererkinder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bleiben in der KITA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vielfach unter sich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6" name="Grafik 21" descr=""/>
          <p:cNvPicPr/>
          <p:nvPr/>
        </p:nvPicPr>
        <p:blipFill>
          <a:blip r:embed="rId1"/>
          <a:stretch/>
        </p:blipFill>
        <p:spPr>
          <a:xfrm>
            <a:off x="3204000" y="1268640"/>
            <a:ext cx="6408360" cy="5184360"/>
          </a:xfrm>
          <a:prstGeom prst="rect">
            <a:avLst/>
          </a:prstGeom>
          <a:ln>
            <a:noFill/>
          </a:ln>
        </p:spPr>
      </p:pic>
      <p:sp>
        <p:nvSpPr>
          <p:cNvPr id="347" name="TextShape 2"/>
          <p:cNvSpPr txBox="1"/>
          <p:nvPr/>
        </p:nvSpPr>
        <p:spPr>
          <a:xfrm>
            <a:off x="9000" y="0"/>
            <a:ext cx="8208720" cy="576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Bildungssegregation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0" y="908640"/>
            <a:ext cx="3271320" cy="11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 in der Grundschule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Grafik 45" descr=""/>
          <p:cNvPicPr/>
          <p:nvPr/>
        </p:nvPicPr>
        <p:blipFill>
          <a:blip r:embed="rId1"/>
          <a:stretch/>
        </p:blipFill>
        <p:spPr>
          <a:xfrm>
            <a:off x="2051640" y="1772640"/>
            <a:ext cx="6912360" cy="47242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Line 1"/>
          <p:cNvSpPr/>
          <p:nvPr/>
        </p:nvSpPr>
        <p:spPr>
          <a:xfrm>
            <a:off x="2574000" y="4509000"/>
            <a:ext cx="360" cy="72000"/>
          </a:xfrm>
          <a:prstGeom prst="line">
            <a:avLst/>
          </a:prstGeom>
          <a:ln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1" name="Grafik 42" descr=""/>
          <p:cNvPicPr/>
          <p:nvPr/>
        </p:nvPicPr>
        <p:blipFill>
          <a:blip r:embed="rId1"/>
          <a:stretch/>
        </p:blipFill>
        <p:spPr>
          <a:xfrm>
            <a:off x="1331640" y="2061000"/>
            <a:ext cx="6800040" cy="4648320"/>
          </a:xfrm>
          <a:prstGeom prst="rect">
            <a:avLst/>
          </a:prstGeom>
          <a:ln w="9360">
            <a:noFill/>
          </a:ln>
        </p:spPr>
      </p:pic>
      <p:sp>
        <p:nvSpPr>
          <p:cNvPr id="352" name="CustomShape 2"/>
          <p:cNvSpPr/>
          <p:nvPr/>
        </p:nvSpPr>
        <p:spPr>
          <a:xfrm>
            <a:off x="827640" y="620640"/>
            <a:ext cx="6318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Auf die Adresse kommt es auch im Gymnasium an – die Adressen der Schüler weiterführender Schulen in GE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2" descr=""/>
          <p:cNvPicPr/>
          <p:nvPr/>
        </p:nvPicPr>
        <p:blipFill>
          <a:blip r:embed="rId1"/>
          <a:srcRect l="4700" t="32905" r="31739" b="20472"/>
          <a:stretch/>
        </p:blipFill>
        <p:spPr>
          <a:xfrm>
            <a:off x="0" y="2781000"/>
            <a:ext cx="9143640" cy="4176000"/>
          </a:xfrm>
          <a:prstGeom prst="rect">
            <a:avLst/>
          </a:prstGeom>
          <a:ln w="9360">
            <a:noFill/>
          </a:ln>
        </p:spPr>
      </p:pic>
      <p:sp>
        <p:nvSpPr>
          <p:cNvPr id="354" name="CustomShape 1"/>
          <p:cNvSpPr/>
          <p:nvPr/>
        </p:nvSpPr>
        <p:spPr>
          <a:xfrm>
            <a:off x="395640" y="980640"/>
            <a:ext cx="6768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Stadtteile nach Kinderarmut und Sprachkompetenzdefiziten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0" y="2061000"/>
            <a:ext cx="19072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Schulanfänger  mit Sprachdefiziten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0" y="0"/>
            <a:ext cx="9143640" cy="576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Das ist kein „Hartzer-bashing“!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57" name="Inhaltsplatzhalter 4"/>
          <p:cNvGraphicFramePr/>
          <p:nvPr/>
        </p:nvGraphicFramePr>
        <p:xfrm>
          <a:off x="457200" y="1484640"/>
          <a:ext cx="8229240" cy="464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58" name="TextShape 2"/>
          <p:cNvSpPr txBox="1"/>
          <p:nvPr/>
        </p:nvSpPr>
        <p:spPr>
          <a:xfrm>
            <a:off x="457200" y="6453360"/>
            <a:ext cx="2133360" cy="2678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TextShape 3"/>
          <p:cNvSpPr txBox="1"/>
          <p:nvPr/>
        </p:nvSpPr>
        <p:spPr>
          <a:xfrm>
            <a:off x="3124080" y="6453360"/>
            <a:ext cx="2895120" cy="2678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539640" y="2133000"/>
            <a:ext cx="8208720" cy="1800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Die Selektion im Bildungssystem setzt vor Schuleintritt (und vor Eintritt in die Kita) ein. 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0" y="0"/>
            <a:ext cx="8100000" cy="54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Befunde der Schuleingangsuntersuchung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140040" y="6561360"/>
            <a:ext cx="8400960" cy="302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7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Quellen:Groos, Thomas; Jehles, Nora (2015): Der Einfluss von Armut auf die Entwicklung von Kindern. Ergebnisse der Schuleingangsuntersuchung. Bertelsmann Stiftung; KeKiz. Gütersloh. Online verfügbar unter https://www.bertelsmann-stiftung.de/fileadmin/files/BSt/Publikationen/GrauePublikationen/03_Werkstattbericht_Einfluss_von_Armut.pdf.</a:t>
            </a:r>
            <a:endParaRPr b="0" lang="de-DE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4" name="Picture 2" descr=""/>
          <p:cNvPicPr/>
          <p:nvPr/>
        </p:nvPicPr>
        <p:blipFill>
          <a:blip r:embed="rId1"/>
          <a:stretch/>
        </p:blipFill>
        <p:spPr>
          <a:xfrm>
            <a:off x="575640" y="836640"/>
            <a:ext cx="7328520" cy="5659200"/>
          </a:xfrm>
          <a:prstGeom prst="rect">
            <a:avLst/>
          </a:prstGeom>
          <a:ln w="9360">
            <a:noFill/>
          </a:ln>
        </p:spPr>
      </p:pic>
      <p:sp>
        <p:nvSpPr>
          <p:cNvPr id="365" name="CustomShape 3"/>
          <p:cNvSpPr/>
          <p:nvPr/>
        </p:nvSpPr>
        <p:spPr>
          <a:xfrm>
            <a:off x="6672960" y="6255720"/>
            <a:ext cx="1234440" cy="2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000" spc="-1" strike="noStrike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© Volker Kersting</a:t>
            </a:r>
            <a:endParaRPr b="0" lang="de-DE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2555640" y="839520"/>
            <a:ext cx="2664000" cy="5760360"/>
          </a:xfrm>
          <a:prstGeom prst="rect">
            <a:avLst/>
          </a:prstGeom>
          <a:noFill/>
          <a:ln w="856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0" y="0"/>
            <a:ext cx="9143640" cy="15030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unzureichende Deutschkenntnisse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" name="Inhaltsplatzhalter 3" descr=""/>
          <p:cNvPicPr/>
          <p:nvPr/>
        </p:nvPicPr>
        <p:blipFill>
          <a:blip r:embed="rId1"/>
          <a:stretch/>
        </p:blipFill>
        <p:spPr>
          <a:xfrm>
            <a:off x="53640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69" name="Inhaltsplatzhalter 3" descr=""/>
          <p:cNvPicPr/>
          <p:nvPr/>
        </p:nvPicPr>
        <p:blipFill>
          <a:blip r:embed="rId2"/>
          <a:stretch/>
        </p:blipFill>
        <p:spPr>
          <a:xfrm>
            <a:off x="90792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70" name="Inhaltsplatzhalter 3" descr=""/>
          <p:cNvPicPr/>
          <p:nvPr/>
        </p:nvPicPr>
        <p:blipFill>
          <a:blip r:embed="rId3"/>
          <a:stretch/>
        </p:blipFill>
        <p:spPr>
          <a:xfrm>
            <a:off x="128412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71" name="Inhaltsplatzhalter 3" descr=""/>
          <p:cNvPicPr/>
          <p:nvPr/>
        </p:nvPicPr>
        <p:blipFill>
          <a:blip r:embed="rId4"/>
          <a:stretch/>
        </p:blipFill>
        <p:spPr>
          <a:xfrm>
            <a:off x="1660680" y="21337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372" name="Inhaltsplatzhalter 3" descr=""/>
          <p:cNvPicPr/>
          <p:nvPr/>
        </p:nvPicPr>
        <p:blipFill>
          <a:blip r:embed="rId5"/>
          <a:stretch/>
        </p:blipFill>
        <p:spPr>
          <a:xfrm>
            <a:off x="203184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73" name="Inhaltsplatzhalter 3" descr=""/>
          <p:cNvPicPr/>
          <p:nvPr/>
        </p:nvPicPr>
        <p:blipFill>
          <a:blip r:embed="rId6"/>
          <a:stretch/>
        </p:blipFill>
        <p:spPr>
          <a:xfrm>
            <a:off x="53640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74" name="Inhaltsplatzhalter 3" descr=""/>
          <p:cNvPicPr/>
          <p:nvPr/>
        </p:nvPicPr>
        <p:blipFill>
          <a:blip r:embed="rId7"/>
          <a:stretch/>
        </p:blipFill>
        <p:spPr>
          <a:xfrm>
            <a:off x="90792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75" name="Inhaltsplatzhalter 3" descr=""/>
          <p:cNvPicPr/>
          <p:nvPr/>
        </p:nvPicPr>
        <p:blipFill>
          <a:blip r:embed="rId8"/>
          <a:stretch/>
        </p:blipFill>
        <p:spPr>
          <a:xfrm>
            <a:off x="128412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76" name="Inhaltsplatzhalter 3" descr=""/>
          <p:cNvPicPr/>
          <p:nvPr/>
        </p:nvPicPr>
        <p:blipFill>
          <a:blip r:embed="rId9"/>
          <a:stretch/>
        </p:blipFill>
        <p:spPr>
          <a:xfrm>
            <a:off x="1660680" y="16495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377" name="Inhaltsplatzhalter 3" descr=""/>
          <p:cNvPicPr/>
          <p:nvPr/>
        </p:nvPicPr>
        <p:blipFill>
          <a:blip r:embed="rId10"/>
          <a:stretch/>
        </p:blipFill>
        <p:spPr>
          <a:xfrm>
            <a:off x="203184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78" name="Inhaltsplatzhalter 3" descr=""/>
          <p:cNvPicPr/>
          <p:nvPr/>
        </p:nvPicPr>
        <p:blipFill>
          <a:blip r:embed="rId11"/>
          <a:stretch/>
        </p:blipFill>
        <p:spPr>
          <a:xfrm>
            <a:off x="2408400" y="16495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379" name="Inhaltsplatzhalter 3" descr=""/>
          <p:cNvPicPr/>
          <p:nvPr/>
        </p:nvPicPr>
        <p:blipFill>
          <a:blip r:embed="rId12"/>
          <a:stretch/>
        </p:blipFill>
        <p:spPr>
          <a:xfrm>
            <a:off x="278280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0" name="Inhaltsplatzhalter 3" descr=""/>
          <p:cNvPicPr/>
          <p:nvPr/>
        </p:nvPicPr>
        <p:blipFill>
          <a:blip r:embed="rId13"/>
          <a:stretch/>
        </p:blipFill>
        <p:spPr>
          <a:xfrm>
            <a:off x="315900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1" name="Inhaltsplatzhalter 3" descr=""/>
          <p:cNvPicPr/>
          <p:nvPr/>
        </p:nvPicPr>
        <p:blipFill>
          <a:blip r:embed="rId14"/>
          <a:stretch/>
        </p:blipFill>
        <p:spPr>
          <a:xfrm>
            <a:off x="353052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2" name="Inhaltsplatzhalter 3" descr=""/>
          <p:cNvPicPr/>
          <p:nvPr/>
        </p:nvPicPr>
        <p:blipFill>
          <a:blip r:embed="rId15"/>
          <a:stretch/>
        </p:blipFill>
        <p:spPr>
          <a:xfrm>
            <a:off x="390672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3" name="Inhaltsplatzhalter 3" descr=""/>
          <p:cNvPicPr/>
          <p:nvPr/>
        </p:nvPicPr>
        <p:blipFill>
          <a:blip r:embed="rId16"/>
          <a:stretch/>
        </p:blipFill>
        <p:spPr>
          <a:xfrm>
            <a:off x="53172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4" name="Inhaltsplatzhalter 3" descr=""/>
          <p:cNvPicPr/>
          <p:nvPr/>
        </p:nvPicPr>
        <p:blipFill>
          <a:blip r:embed="rId17"/>
          <a:stretch/>
        </p:blipFill>
        <p:spPr>
          <a:xfrm>
            <a:off x="90324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5" name="Inhaltsplatzhalter 3" descr=""/>
          <p:cNvPicPr/>
          <p:nvPr/>
        </p:nvPicPr>
        <p:blipFill>
          <a:blip r:embed="rId18"/>
          <a:stretch/>
        </p:blipFill>
        <p:spPr>
          <a:xfrm>
            <a:off x="127944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6" name="Inhaltsplatzhalter 3" descr=""/>
          <p:cNvPicPr/>
          <p:nvPr/>
        </p:nvPicPr>
        <p:blipFill>
          <a:blip r:embed="rId19"/>
          <a:stretch/>
        </p:blipFill>
        <p:spPr>
          <a:xfrm>
            <a:off x="165564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7" name="Inhaltsplatzhalter 3" descr=""/>
          <p:cNvPicPr/>
          <p:nvPr/>
        </p:nvPicPr>
        <p:blipFill>
          <a:blip r:embed="rId20"/>
          <a:stretch/>
        </p:blipFill>
        <p:spPr>
          <a:xfrm>
            <a:off x="202716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8" name="Inhaltsplatzhalter 3" descr=""/>
          <p:cNvPicPr/>
          <p:nvPr/>
        </p:nvPicPr>
        <p:blipFill>
          <a:blip r:embed="rId21"/>
          <a:stretch/>
        </p:blipFill>
        <p:spPr>
          <a:xfrm>
            <a:off x="240336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89" name="Inhaltsplatzhalter 3" descr=""/>
          <p:cNvPicPr/>
          <p:nvPr/>
        </p:nvPicPr>
        <p:blipFill>
          <a:blip r:embed="rId22"/>
          <a:stretch/>
        </p:blipFill>
        <p:spPr>
          <a:xfrm>
            <a:off x="2779560" y="1125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390" name="Inhaltsplatzhalter 3" descr=""/>
          <p:cNvPicPr/>
          <p:nvPr/>
        </p:nvPicPr>
        <p:blipFill>
          <a:blip r:embed="rId23"/>
          <a:stretch/>
        </p:blipFill>
        <p:spPr>
          <a:xfrm>
            <a:off x="315432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91" name="Inhaltsplatzhalter 3" descr=""/>
          <p:cNvPicPr/>
          <p:nvPr/>
        </p:nvPicPr>
        <p:blipFill>
          <a:blip r:embed="rId24"/>
          <a:stretch/>
        </p:blipFill>
        <p:spPr>
          <a:xfrm>
            <a:off x="3527280" y="1125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392" name="Inhaltsplatzhalter 3" descr=""/>
          <p:cNvPicPr/>
          <p:nvPr/>
        </p:nvPicPr>
        <p:blipFill>
          <a:blip r:embed="rId25"/>
          <a:stretch/>
        </p:blipFill>
        <p:spPr>
          <a:xfrm>
            <a:off x="3902040" y="1125360"/>
            <a:ext cx="375840" cy="539280"/>
          </a:xfrm>
          <a:prstGeom prst="rect">
            <a:avLst/>
          </a:prstGeom>
          <a:ln>
            <a:noFill/>
          </a:ln>
        </p:spPr>
      </p:pic>
      <p:sp>
        <p:nvSpPr>
          <p:cNvPr id="393" name="CustomShape 2"/>
          <p:cNvSpPr/>
          <p:nvPr/>
        </p:nvSpPr>
        <p:spPr>
          <a:xfrm>
            <a:off x="4572000" y="1440000"/>
            <a:ext cx="457164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türkischer Migrationshinterg.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Eltern unterdurchschnittlich gebildet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Sozialgeldbezug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kein Sportverein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Ü4 Kitabeginn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unterdurchschnittlicher Sozialstatus der Kita: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Wahrscheinlichkeit von 75% für unzureichende Deutschkenntnisse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4" name="Inhaltsplatzhalter 134" descr=""/>
          <p:cNvPicPr/>
          <p:nvPr/>
        </p:nvPicPr>
        <p:blipFill>
          <a:blip r:embed="rId26"/>
          <a:stretch/>
        </p:blipFill>
        <p:spPr>
          <a:xfrm>
            <a:off x="3897360" y="5913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395" name="Inhaltsplatzhalter 134" descr=""/>
          <p:cNvPicPr/>
          <p:nvPr/>
        </p:nvPicPr>
        <p:blipFill>
          <a:blip r:embed="rId27"/>
          <a:stretch/>
        </p:blipFill>
        <p:spPr>
          <a:xfrm>
            <a:off x="352260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96" name="Inhaltsplatzhalter 134" descr=""/>
          <p:cNvPicPr/>
          <p:nvPr/>
        </p:nvPicPr>
        <p:blipFill>
          <a:blip r:embed="rId28"/>
          <a:stretch/>
        </p:blipFill>
        <p:spPr>
          <a:xfrm>
            <a:off x="314964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97" name="Inhaltsplatzhalter 134" descr=""/>
          <p:cNvPicPr/>
          <p:nvPr/>
        </p:nvPicPr>
        <p:blipFill>
          <a:blip r:embed="rId29"/>
          <a:stretch/>
        </p:blipFill>
        <p:spPr>
          <a:xfrm>
            <a:off x="277344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98" name="Inhaltsplatzhalter 134" descr=""/>
          <p:cNvPicPr/>
          <p:nvPr/>
        </p:nvPicPr>
        <p:blipFill>
          <a:blip r:embed="rId30"/>
          <a:stretch/>
        </p:blipFill>
        <p:spPr>
          <a:xfrm>
            <a:off x="239724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399" name="Inhaltsplatzhalter 134" descr=""/>
          <p:cNvPicPr/>
          <p:nvPr/>
        </p:nvPicPr>
        <p:blipFill>
          <a:blip r:embed="rId31"/>
          <a:stretch/>
        </p:blipFill>
        <p:spPr>
          <a:xfrm>
            <a:off x="202572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00" name="Inhaltsplatzhalter 134" descr=""/>
          <p:cNvPicPr/>
          <p:nvPr/>
        </p:nvPicPr>
        <p:blipFill>
          <a:blip r:embed="rId32"/>
          <a:stretch/>
        </p:blipFill>
        <p:spPr>
          <a:xfrm>
            <a:off x="1274760" y="59119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01" name="Inhaltsplatzhalter 134" descr=""/>
          <p:cNvPicPr/>
          <p:nvPr/>
        </p:nvPicPr>
        <p:blipFill>
          <a:blip r:embed="rId33"/>
          <a:stretch/>
        </p:blipFill>
        <p:spPr>
          <a:xfrm>
            <a:off x="1650960" y="5911920"/>
            <a:ext cx="374400" cy="541080"/>
          </a:xfrm>
          <a:prstGeom prst="rect">
            <a:avLst/>
          </a:prstGeom>
          <a:ln>
            <a:noFill/>
          </a:ln>
        </p:spPr>
      </p:pic>
      <p:pic>
        <p:nvPicPr>
          <p:cNvPr id="402" name="Inhaltsplatzhalter 134" descr=""/>
          <p:cNvPicPr/>
          <p:nvPr/>
        </p:nvPicPr>
        <p:blipFill>
          <a:blip r:embed="rId34"/>
          <a:stretch/>
        </p:blipFill>
        <p:spPr>
          <a:xfrm>
            <a:off x="898560" y="59119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03" name="Inhaltsplatzhalter 134" descr=""/>
          <p:cNvPicPr/>
          <p:nvPr/>
        </p:nvPicPr>
        <p:blipFill>
          <a:blip r:embed="rId35"/>
          <a:stretch/>
        </p:blipFill>
        <p:spPr>
          <a:xfrm>
            <a:off x="530280" y="59101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04" name="Inhaltsplatzhalter 134" descr=""/>
          <p:cNvPicPr/>
          <p:nvPr/>
        </p:nvPicPr>
        <p:blipFill>
          <a:blip r:embed="rId36"/>
          <a:stretch/>
        </p:blipFill>
        <p:spPr>
          <a:xfrm>
            <a:off x="3897360" y="21891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05" name="Inhaltsplatzhalter 134" descr=""/>
          <p:cNvPicPr/>
          <p:nvPr/>
        </p:nvPicPr>
        <p:blipFill>
          <a:blip r:embed="rId37"/>
          <a:stretch/>
        </p:blipFill>
        <p:spPr>
          <a:xfrm>
            <a:off x="3522600" y="21891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06" name="Inhaltsplatzhalter 134" descr=""/>
          <p:cNvPicPr/>
          <p:nvPr/>
        </p:nvPicPr>
        <p:blipFill>
          <a:blip r:embed="rId38"/>
          <a:stretch/>
        </p:blipFill>
        <p:spPr>
          <a:xfrm>
            <a:off x="3149640" y="21877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07" name="Inhaltsplatzhalter 134" descr=""/>
          <p:cNvPicPr/>
          <p:nvPr/>
        </p:nvPicPr>
        <p:blipFill>
          <a:blip r:embed="rId39"/>
          <a:stretch/>
        </p:blipFill>
        <p:spPr>
          <a:xfrm>
            <a:off x="2773440" y="21877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08" name="Inhaltsplatzhalter 134" descr=""/>
          <p:cNvPicPr/>
          <p:nvPr/>
        </p:nvPicPr>
        <p:blipFill>
          <a:blip r:embed="rId40"/>
          <a:stretch/>
        </p:blipFill>
        <p:spPr>
          <a:xfrm>
            <a:off x="2397240" y="21891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09" name="Inhaltsplatzhalter 134" descr=""/>
          <p:cNvPicPr/>
          <p:nvPr/>
        </p:nvPicPr>
        <p:blipFill>
          <a:blip r:embed="rId41"/>
          <a:stretch/>
        </p:blipFill>
        <p:spPr>
          <a:xfrm>
            <a:off x="390060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10" name="Inhaltsplatzhalter 134" descr=""/>
          <p:cNvPicPr/>
          <p:nvPr/>
        </p:nvPicPr>
        <p:blipFill>
          <a:blip r:embed="rId42"/>
          <a:stretch/>
        </p:blipFill>
        <p:spPr>
          <a:xfrm>
            <a:off x="352728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11" name="Inhaltsplatzhalter 134" descr=""/>
          <p:cNvPicPr/>
          <p:nvPr/>
        </p:nvPicPr>
        <p:blipFill>
          <a:blip r:embed="rId43"/>
          <a:stretch/>
        </p:blipFill>
        <p:spPr>
          <a:xfrm>
            <a:off x="3152880" y="26719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12" name="Inhaltsplatzhalter 134" descr=""/>
          <p:cNvPicPr/>
          <p:nvPr/>
        </p:nvPicPr>
        <p:blipFill>
          <a:blip r:embed="rId44"/>
          <a:stretch/>
        </p:blipFill>
        <p:spPr>
          <a:xfrm>
            <a:off x="2778120" y="2671920"/>
            <a:ext cx="374400" cy="541080"/>
          </a:xfrm>
          <a:prstGeom prst="rect">
            <a:avLst/>
          </a:prstGeom>
          <a:ln>
            <a:noFill/>
          </a:ln>
        </p:spPr>
      </p:pic>
      <p:pic>
        <p:nvPicPr>
          <p:cNvPr id="413" name="Inhaltsplatzhalter 134" descr=""/>
          <p:cNvPicPr/>
          <p:nvPr/>
        </p:nvPicPr>
        <p:blipFill>
          <a:blip r:embed="rId45"/>
          <a:stretch/>
        </p:blipFill>
        <p:spPr>
          <a:xfrm>
            <a:off x="240192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14" name="Inhaltsplatzhalter 134" descr=""/>
          <p:cNvPicPr/>
          <p:nvPr/>
        </p:nvPicPr>
        <p:blipFill>
          <a:blip r:embed="rId46"/>
          <a:stretch/>
        </p:blipFill>
        <p:spPr>
          <a:xfrm>
            <a:off x="2030400" y="2673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15" name="Inhaltsplatzhalter 134" descr=""/>
          <p:cNvPicPr/>
          <p:nvPr/>
        </p:nvPicPr>
        <p:blipFill>
          <a:blip r:embed="rId47"/>
          <a:stretch/>
        </p:blipFill>
        <p:spPr>
          <a:xfrm>
            <a:off x="1278000" y="26719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16" name="Inhaltsplatzhalter 134" descr=""/>
          <p:cNvPicPr/>
          <p:nvPr/>
        </p:nvPicPr>
        <p:blipFill>
          <a:blip r:embed="rId48"/>
          <a:stretch/>
        </p:blipFill>
        <p:spPr>
          <a:xfrm>
            <a:off x="1654200" y="26719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17" name="Inhaltsplatzhalter 134" descr=""/>
          <p:cNvPicPr/>
          <p:nvPr/>
        </p:nvPicPr>
        <p:blipFill>
          <a:blip r:embed="rId49"/>
          <a:stretch/>
        </p:blipFill>
        <p:spPr>
          <a:xfrm>
            <a:off x="903240" y="26719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18" name="Inhaltsplatzhalter 134" descr=""/>
          <p:cNvPicPr/>
          <p:nvPr/>
        </p:nvPicPr>
        <p:blipFill>
          <a:blip r:embed="rId50"/>
          <a:stretch/>
        </p:blipFill>
        <p:spPr>
          <a:xfrm>
            <a:off x="53640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19" name="Inhaltsplatzhalter 134" descr=""/>
          <p:cNvPicPr/>
          <p:nvPr/>
        </p:nvPicPr>
        <p:blipFill>
          <a:blip r:embed="rId51"/>
          <a:stretch/>
        </p:blipFill>
        <p:spPr>
          <a:xfrm>
            <a:off x="3900600" y="321156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20" name="Inhaltsplatzhalter 134" descr=""/>
          <p:cNvPicPr/>
          <p:nvPr/>
        </p:nvPicPr>
        <p:blipFill>
          <a:blip r:embed="rId52"/>
          <a:stretch/>
        </p:blipFill>
        <p:spPr>
          <a:xfrm>
            <a:off x="3527280" y="321156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21" name="Inhaltsplatzhalter 134" descr=""/>
          <p:cNvPicPr/>
          <p:nvPr/>
        </p:nvPicPr>
        <p:blipFill>
          <a:blip r:embed="rId53"/>
          <a:stretch/>
        </p:blipFill>
        <p:spPr>
          <a:xfrm>
            <a:off x="3152880" y="32115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22" name="Inhaltsplatzhalter 134" descr=""/>
          <p:cNvPicPr/>
          <p:nvPr/>
        </p:nvPicPr>
        <p:blipFill>
          <a:blip r:embed="rId54"/>
          <a:stretch/>
        </p:blipFill>
        <p:spPr>
          <a:xfrm>
            <a:off x="2778120" y="32115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23" name="Inhaltsplatzhalter 134" descr=""/>
          <p:cNvPicPr/>
          <p:nvPr/>
        </p:nvPicPr>
        <p:blipFill>
          <a:blip r:embed="rId55"/>
          <a:stretch/>
        </p:blipFill>
        <p:spPr>
          <a:xfrm>
            <a:off x="2401920" y="321156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24" name="Inhaltsplatzhalter 134" descr=""/>
          <p:cNvPicPr/>
          <p:nvPr/>
        </p:nvPicPr>
        <p:blipFill>
          <a:blip r:embed="rId56"/>
          <a:stretch/>
        </p:blipFill>
        <p:spPr>
          <a:xfrm>
            <a:off x="2030400" y="3211560"/>
            <a:ext cx="374400" cy="541080"/>
          </a:xfrm>
          <a:prstGeom prst="rect">
            <a:avLst/>
          </a:prstGeom>
          <a:ln>
            <a:noFill/>
          </a:ln>
        </p:spPr>
      </p:pic>
      <p:pic>
        <p:nvPicPr>
          <p:cNvPr id="425" name="Inhaltsplatzhalter 134" descr=""/>
          <p:cNvPicPr/>
          <p:nvPr/>
        </p:nvPicPr>
        <p:blipFill>
          <a:blip r:embed="rId57"/>
          <a:stretch/>
        </p:blipFill>
        <p:spPr>
          <a:xfrm>
            <a:off x="1278000" y="32115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26" name="Inhaltsplatzhalter 134" descr=""/>
          <p:cNvPicPr/>
          <p:nvPr/>
        </p:nvPicPr>
        <p:blipFill>
          <a:blip r:embed="rId58"/>
          <a:stretch/>
        </p:blipFill>
        <p:spPr>
          <a:xfrm>
            <a:off x="1654200" y="32115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27" name="Inhaltsplatzhalter 134" descr=""/>
          <p:cNvPicPr/>
          <p:nvPr/>
        </p:nvPicPr>
        <p:blipFill>
          <a:blip r:embed="rId59"/>
          <a:stretch/>
        </p:blipFill>
        <p:spPr>
          <a:xfrm>
            <a:off x="903240" y="32115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28" name="Inhaltsplatzhalter 134" descr=""/>
          <p:cNvPicPr/>
          <p:nvPr/>
        </p:nvPicPr>
        <p:blipFill>
          <a:blip r:embed="rId60"/>
          <a:stretch/>
        </p:blipFill>
        <p:spPr>
          <a:xfrm>
            <a:off x="536400" y="321156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29" name="Inhaltsplatzhalter 134" descr=""/>
          <p:cNvPicPr/>
          <p:nvPr/>
        </p:nvPicPr>
        <p:blipFill>
          <a:blip r:embed="rId61"/>
          <a:stretch/>
        </p:blipFill>
        <p:spPr>
          <a:xfrm>
            <a:off x="3900600" y="37512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30" name="Inhaltsplatzhalter 134" descr=""/>
          <p:cNvPicPr/>
          <p:nvPr/>
        </p:nvPicPr>
        <p:blipFill>
          <a:blip r:embed="rId62"/>
          <a:stretch/>
        </p:blipFill>
        <p:spPr>
          <a:xfrm>
            <a:off x="3527280" y="37512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31" name="Inhaltsplatzhalter 134" descr=""/>
          <p:cNvPicPr/>
          <p:nvPr/>
        </p:nvPicPr>
        <p:blipFill>
          <a:blip r:embed="rId63"/>
          <a:stretch/>
        </p:blipFill>
        <p:spPr>
          <a:xfrm>
            <a:off x="3152880" y="37512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32" name="Inhaltsplatzhalter 134" descr=""/>
          <p:cNvPicPr/>
          <p:nvPr/>
        </p:nvPicPr>
        <p:blipFill>
          <a:blip r:embed="rId64"/>
          <a:stretch/>
        </p:blipFill>
        <p:spPr>
          <a:xfrm>
            <a:off x="2778120" y="37512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33" name="Inhaltsplatzhalter 134" descr=""/>
          <p:cNvPicPr/>
          <p:nvPr/>
        </p:nvPicPr>
        <p:blipFill>
          <a:blip r:embed="rId65"/>
          <a:stretch/>
        </p:blipFill>
        <p:spPr>
          <a:xfrm>
            <a:off x="2401920" y="37512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34" name="Inhaltsplatzhalter 134" descr=""/>
          <p:cNvPicPr/>
          <p:nvPr/>
        </p:nvPicPr>
        <p:blipFill>
          <a:blip r:embed="rId66"/>
          <a:stretch/>
        </p:blipFill>
        <p:spPr>
          <a:xfrm>
            <a:off x="2030400" y="37512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35" name="Inhaltsplatzhalter 134" descr=""/>
          <p:cNvPicPr/>
          <p:nvPr/>
        </p:nvPicPr>
        <p:blipFill>
          <a:blip r:embed="rId67"/>
          <a:stretch/>
        </p:blipFill>
        <p:spPr>
          <a:xfrm>
            <a:off x="1278000" y="37512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36" name="Inhaltsplatzhalter 134" descr=""/>
          <p:cNvPicPr/>
          <p:nvPr/>
        </p:nvPicPr>
        <p:blipFill>
          <a:blip r:embed="rId68"/>
          <a:stretch/>
        </p:blipFill>
        <p:spPr>
          <a:xfrm>
            <a:off x="1654200" y="37512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37" name="Inhaltsplatzhalter 134" descr=""/>
          <p:cNvPicPr/>
          <p:nvPr/>
        </p:nvPicPr>
        <p:blipFill>
          <a:blip r:embed="rId69"/>
          <a:stretch/>
        </p:blipFill>
        <p:spPr>
          <a:xfrm>
            <a:off x="903240" y="37512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38" name="Inhaltsplatzhalter 134" descr=""/>
          <p:cNvPicPr/>
          <p:nvPr/>
        </p:nvPicPr>
        <p:blipFill>
          <a:blip r:embed="rId70"/>
          <a:stretch/>
        </p:blipFill>
        <p:spPr>
          <a:xfrm>
            <a:off x="536400" y="37512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39" name="Inhaltsplatzhalter 134" descr=""/>
          <p:cNvPicPr/>
          <p:nvPr/>
        </p:nvPicPr>
        <p:blipFill>
          <a:blip r:embed="rId71"/>
          <a:stretch/>
        </p:blipFill>
        <p:spPr>
          <a:xfrm>
            <a:off x="3900600" y="429084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40" name="Inhaltsplatzhalter 134" descr=""/>
          <p:cNvPicPr/>
          <p:nvPr/>
        </p:nvPicPr>
        <p:blipFill>
          <a:blip r:embed="rId72"/>
          <a:stretch/>
        </p:blipFill>
        <p:spPr>
          <a:xfrm>
            <a:off x="3527280" y="429084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41" name="Inhaltsplatzhalter 134" descr=""/>
          <p:cNvPicPr/>
          <p:nvPr/>
        </p:nvPicPr>
        <p:blipFill>
          <a:blip r:embed="rId73"/>
          <a:stretch/>
        </p:blipFill>
        <p:spPr>
          <a:xfrm>
            <a:off x="3152880" y="429084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42" name="Inhaltsplatzhalter 134" descr=""/>
          <p:cNvPicPr/>
          <p:nvPr/>
        </p:nvPicPr>
        <p:blipFill>
          <a:blip r:embed="rId74"/>
          <a:stretch/>
        </p:blipFill>
        <p:spPr>
          <a:xfrm>
            <a:off x="2778120" y="429084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43" name="Inhaltsplatzhalter 134" descr=""/>
          <p:cNvPicPr/>
          <p:nvPr/>
        </p:nvPicPr>
        <p:blipFill>
          <a:blip r:embed="rId75"/>
          <a:stretch/>
        </p:blipFill>
        <p:spPr>
          <a:xfrm>
            <a:off x="2401920" y="429084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44" name="Inhaltsplatzhalter 134" descr=""/>
          <p:cNvPicPr/>
          <p:nvPr/>
        </p:nvPicPr>
        <p:blipFill>
          <a:blip r:embed="rId76"/>
          <a:stretch/>
        </p:blipFill>
        <p:spPr>
          <a:xfrm>
            <a:off x="2030400" y="429084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45" name="Inhaltsplatzhalter 134" descr=""/>
          <p:cNvPicPr/>
          <p:nvPr/>
        </p:nvPicPr>
        <p:blipFill>
          <a:blip r:embed="rId77"/>
          <a:stretch/>
        </p:blipFill>
        <p:spPr>
          <a:xfrm>
            <a:off x="1278000" y="428940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46" name="Inhaltsplatzhalter 134" descr=""/>
          <p:cNvPicPr/>
          <p:nvPr/>
        </p:nvPicPr>
        <p:blipFill>
          <a:blip r:embed="rId78"/>
          <a:stretch/>
        </p:blipFill>
        <p:spPr>
          <a:xfrm>
            <a:off x="1654200" y="428940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47" name="Inhaltsplatzhalter 134" descr=""/>
          <p:cNvPicPr/>
          <p:nvPr/>
        </p:nvPicPr>
        <p:blipFill>
          <a:blip r:embed="rId79"/>
          <a:stretch/>
        </p:blipFill>
        <p:spPr>
          <a:xfrm>
            <a:off x="903240" y="4289400"/>
            <a:ext cx="374400" cy="541080"/>
          </a:xfrm>
          <a:prstGeom prst="rect">
            <a:avLst/>
          </a:prstGeom>
          <a:ln>
            <a:noFill/>
          </a:ln>
        </p:spPr>
      </p:pic>
      <p:pic>
        <p:nvPicPr>
          <p:cNvPr id="448" name="Inhaltsplatzhalter 134" descr=""/>
          <p:cNvPicPr/>
          <p:nvPr/>
        </p:nvPicPr>
        <p:blipFill>
          <a:blip r:embed="rId80"/>
          <a:stretch/>
        </p:blipFill>
        <p:spPr>
          <a:xfrm>
            <a:off x="536400" y="429084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49" name="Inhaltsplatzhalter 134" descr=""/>
          <p:cNvPicPr/>
          <p:nvPr/>
        </p:nvPicPr>
        <p:blipFill>
          <a:blip r:embed="rId81"/>
          <a:stretch/>
        </p:blipFill>
        <p:spPr>
          <a:xfrm>
            <a:off x="3903840" y="4824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50" name="Inhaltsplatzhalter 134" descr=""/>
          <p:cNvPicPr/>
          <p:nvPr/>
        </p:nvPicPr>
        <p:blipFill>
          <a:blip r:embed="rId82"/>
          <a:stretch/>
        </p:blipFill>
        <p:spPr>
          <a:xfrm>
            <a:off x="3530520" y="4824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51" name="Inhaltsplatzhalter 134" descr=""/>
          <p:cNvPicPr/>
          <p:nvPr/>
        </p:nvPicPr>
        <p:blipFill>
          <a:blip r:embed="rId83"/>
          <a:stretch/>
        </p:blipFill>
        <p:spPr>
          <a:xfrm>
            <a:off x="3156120" y="48229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52" name="Inhaltsplatzhalter 134" descr=""/>
          <p:cNvPicPr/>
          <p:nvPr/>
        </p:nvPicPr>
        <p:blipFill>
          <a:blip r:embed="rId84"/>
          <a:stretch/>
        </p:blipFill>
        <p:spPr>
          <a:xfrm>
            <a:off x="2781360" y="4822920"/>
            <a:ext cx="374400" cy="541080"/>
          </a:xfrm>
          <a:prstGeom prst="rect">
            <a:avLst/>
          </a:prstGeom>
          <a:ln>
            <a:noFill/>
          </a:ln>
        </p:spPr>
      </p:pic>
      <p:pic>
        <p:nvPicPr>
          <p:cNvPr id="453" name="Inhaltsplatzhalter 134" descr=""/>
          <p:cNvPicPr/>
          <p:nvPr/>
        </p:nvPicPr>
        <p:blipFill>
          <a:blip r:embed="rId85"/>
          <a:stretch/>
        </p:blipFill>
        <p:spPr>
          <a:xfrm>
            <a:off x="2405160" y="4824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54" name="Inhaltsplatzhalter 134" descr=""/>
          <p:cNvPicPr/>
          <p:nvPr/>
        </p:nvPicPr>
        <p:blipFill>
          <a:blip r:embed="rId86"/>
          <a:stretch/>
        </p:blipFill>
        <p:spPr>
          <a:xfrm>
            <a:off x="2033640" y="4824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55" name="Inhaltsplatzhalter 134" descr=""/>
          <p:cNvPicPr/>
          <p:nvPr/>
        </p:nvPicPr>
        <p:blipFill>
          <a:blip r:embed="rId87"/>
          <a:stretch/>
        </p:blipFill>
        <p:spPr>
          <a:xfrm>
            <a:off x="1281240" y="48229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56" name="Inhaltsplatzhalter 134" descr=""/>
          <p:cNvPicPr/>
          <p:nvPr/>
        </p:nvPicPr>
        <p:blipFill>
          <a:blip r:embed="rId88"/>
          <a:stretch/>
        </p:blipFill>
        <p:spPr>
          <a:xfrm>
            <a:off x="1657440" y="48229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57" name="Inhaltsplatzhalter 134" descr=""/>
          <p:cNvPicPr/>
          <p:nvPr/>
        </p:nvPicPr>
        <p:blipFill>
          <a:blip r:embed="rId89"/>
          <a:stretch/>
        </p:blipFill>
        <p:spPr>
          <a:xfrm>
            <a:off x="906480" y="48229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58" name="Inhaltsplatzhalter 134" descr=""/>
          <p:cNvPicPr/>
          <p:nvPr/>
        </p:nvPicPr>
        <p:blipFill>
          <a:blip r:embed="rId90"/>
          <a:stretch/>
        </p:blipFill>
        <p:spPr>
          <a:xfrm>
            <a:off x="536400" y="483084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59" name="Inhaltsplatzhalter 134" descr=""/>
          <p:cNvPicPr/>
          <p:nvPr/>
        </p:nvPicPr>
        <p:blipFill>
          <a:blip r:embed="rId91"/>
          <a:stretch/>
        </p:blipFill>
        <p:spPr>
          <a:xfrm>
            <a:off x="3911760" y="536904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60" name="Inhaltsplatzhalter 134" descr=""/>
          <p:cNvPicPr/>
          <p:nvPr/>
        </p:nvPicPr>
        <p:blipFill>
          <a:blip r:embed="rId92"/>
          <a:stretch/>
        </p:blipFill>
        <p:spPr>
          <a:xfrm>
            <a:off x="3535200" y="53722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61" name="Inhaltsplatzhalter 134" descr=""/>
          <p:cNvPicPr/>
          <p:nvPr/>
        </p:nvPicPr>
        <p:blipFill>
          <a:blip r:embed="rId93"/>
          <a:stretch/>
        </p:blipFill>
        <p:spPr>
          <a:xfrm>
            <a:off x="3159000" y="53722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62" name="Inhaltsplatzhalter 134" descr=""/>
          <p:cNvPicPr/>
          <p:nvPr/>
        </p:nvPicPr>
        <p:blipFill>
          <a:blip r:embed="rId94"/>
          <a:stretch/>
        </p:blipFill>
        <p:spPr>
          <a:xfrm>
            <a:off x="2782800" y="53722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63" name="Inhaltsplatzhalter 134" descr=""/>
          <p:cNvPicPr/>
          <p:nvPr/>
        </p:nvPicPr>
        <p:blipFill>
          <a:blip r:embed="rId95"/>
          <a:stretch/>
        </p:blipFill>
        <p:spPr>
          <a:xfrm>
            <a:off x="2397240" y="536256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64" name="Inhaltsplatzhalter 134" descr=""/>
          <p:cNvPicPr/>
          <p:nvPr/>
        </p:nvPicPr>
        <p:blipFill>
          <a:blip r:embed="rId96"/>
          <a:stretch/>
        </p:blipFill>
        <p:spPr>
          <a:xfrm>
            <a:off x="2027160" y="53737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65" name="Inhaltsplatzhalter 134" descr=""/>
          <p:cNvPicPr/>
          <p:nvPr/>
        </p:nvPicPr>
        <p:blipFill>
          <a:blip r:embed="rId97"/>
          <a:stretch/>
        </p:blipFill>
        <p:spPr>
          <a:xfrm>
            <a:off x="1274760" y="536724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66" name="Inhaltsplatzhalter 134" descr=""/>
          <p:cNvPicPr/>
          <p:nvPr/>
        </p:nvPicPr>
        <p:blipFill>
          <a:blip r:embed="rId98"/>
          <a:stretch/>
        </p:blipFill>
        <p:spPr>
          <a:xfrm>
            <a:off x="1650960" y="53704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67" name="Inhaltsplatzhalter 134" descr=""/>
          <p:cNvPicPr/>
          <p:nvPr/>
        </p:nvPicPr>
        <p:blipFill>
          <a:blip r:embed="rId99"/>
          <a:stretch/>
        </p:blipFill>
        <p:spPr>
          <a:xfrm>
            <a:off x="898560" y="53704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68" name="Inhaltsplatzhalter 134" descr=""/>
          <p:cNvPicPr/>
          <p:nvPr/>
        </p:nvPicPr>
        <p:blipFill>
          <a:blip r:embed="rId100"/>
          <a:stretch/>
        </p:blipFill>
        <p:spPr>
          <a:xfrm>
            <a:off x="536400" y="5370480"/>
            <a:ext cx="375840" cy="53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nodeType="clickEffect" fill="hold">
                      <p:stCondLst>
                        <p:cond delay="indefinite"/>
                      </p:stCondLst>
                      <p:childTnLst>
                        <p:par>
                          <p:cTn id="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6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84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15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nodeType="clickEffect" fill="hold">
                      <p:stCondLst>
                        <p:cond delay="indefinite"/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62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nodeType="clickEffect" fill="hold">
                      <p:stCondLst>
                        <p:cond delay="indefinite"/>
                      </p:stCondLst>
                      <p:childTnLst>
                        <p:par>
                          <p:cTn id="1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nodeType="clickEffect" fill="hold">
                      <p:stCondLst>
                        <p:cond delay="indefinite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0" y="117360"/>
            <a:ext cx="8229240" cy="1385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572000" y="1440000"/>
            <a:ext cx="457164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türkischer Migrationshinterg.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Eltern unterdurchschnittlich gebildet 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Sozialgeldbezug 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Sportverein 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U3 Kitabeginn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überdurchschnittlicher Sozialstatus der Kita: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Wahrscheinlichkeit von 29% für unzureichende Deutschkenntnisse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" name="Inhaltsplatzhalter 134" descr=""/>
          <p:cNvPicPr/>
          <p:nvPr/>
        </p:nvPicPr>
        <p:blipFill>
          <a:blip r:embed="rId1"/>
          <a:stretch/>
        </p:blipFill>
        <p:spPr>
          <a:xfrm>
            <a:off x="3897360" y="5913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72" name="Inhaltsplatzhalter 134" descr=""/>
          <p:cNvPicPr/>
          <p:nvPr/>
        </p:nvPicPr>
        <p:blipFill>
          <a:blip r:embed="rId2"/>
          <a:stretch/>
        </p:blipFill>
        <p:spPr>
          <a:xfrm>
            <a:off x="352260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73" name="Inhaltsplatzhalter 134" descr=""/>
          <p:cNvPicPr/>
          <p:nvPr/>
        </p:nvPicPr>
        <p:blipFill>
          <a:blip r:embed="rId3"/>
          <a:stretch/>
        </p:blipFill>
        <p:spPr>
          <a:xfrm>
            <a:off x="314964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74" name="Inhaltsplatzhalter 134" descr=""/>
          <p:cNvPicPr/>
          <p:nvPr/>
        </p:nvPicPr>
        <p:blipFill>
          <a:blip r:embed="rId4"/>
          <a:stretch/>
        </p:blipFill>
        <p:spPr>
          <a:xfrm>
            <a:off x="277344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75" name="Inhaltsplatzhalter 134" descr=""/>
          <p:cNvPicPr/>
          <p:nvPr/>
        </p:nvPicPr>
        <p:blipFill>
          <a:blip r:embed="rId5"/>
          <a:stretch/>
        </p:blipFill>
        <p:spPr>
          <a:xfrm>
            <a:off x="239724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76" name="Inhaltsplatzhalter 134" descr=""/>
          <p:cNvPicPr/>
          <p:nvPr/>
        </p:nvPicPr>
        <p:blipFill>
          <a:blip r:embed="rId6"/>
          <a:stretch/>
        </p:blipFill>
        <p:spPr>
          <a:xfrm>
            <a:off x="202572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77" name="Inhaltsplatzhalter 134" descr=""/>
          <p:cNvPicPr/>
          <p:nvPr/>
        </p:nvPicPr>
        <p:blipFill>
          <a:blip r:embed="rId7"/>
          <a:stretch/>
        </p:blipFill>
        <p:spPr>
          <a:xfrm>
            <a:off x="1274760" y="59119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78" name="Inhaltsplatzhalter 134" descr=""/>
          <p:cNvPicPr/>
          <p:nvPr/>
        </p:nvPicPr>
        <p:blipFill>
          <a:blip r:embed="rId8"/>
          <a:stretch/>
        </p:blipFill>
        <p:spPr>
          <a:xfrm>
            <a:off x="1650960" y="5911920"/>
            <a:ext cx="374400" cy="541080"/>
          </a:xfrm>
          <a:prstGeom prst="rect">
            <a:avLst/>
          </a:prstGeom>
          <a:ln>
            <a:noFill/>
          </a:ln>
        </p:spPr>
      </p:pic>
      <p:pic>
        <p:nvPicPr>
          <p:cNvPr id="479" name="Inhaltsplatzhalter 134" descr=""/>
          <p:cNvPicPr/>
          <p:nvPr/>
        </p:nvPicPr>
        <p:blipFill>
          <a:blip r:embed="rId9"/>
          <a:stretch/>
        </p:blipFill>
        <p:spPr>
          <a:xfrm>
            <a:off x="898560" y="59119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80" name="Inhaltsplatzhalter 134" descr=""/>
          <p:cNvPicPr/>
          <p:nvPr/>
        </p:nvPicPr>
        <p:blipFill>
          <a:blip r:embed="rId10"/>
          <a:stretch/>
        </p:blipFill>
        <p:spPr>
          <a:xfrm>
            <a:off x="531720" y="591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81" name="Inhaltsplatzhalter 134" descr=""/>
          <p:cNvPicPr/>
          <p:nvPr/>
        </p:nvPicPr>
        <p:blipFill>
          <a:blip r:embed="rId11"/>
          <a:stretch/>
        </p:blipFill>
        <p:spPr>
          <a:xfrm>
            <a:off x="3897360" y="483408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82" name="Inhaltsplatzhalter 134" descr=""/>
          <p:cNvPicPr/>
          <p:nvPr/>
        </p:nvPicPr>
        <p:blipFill>
          <a:blip r:embed="rId12"/>
          <a:stretch/>
        </p:blipFill>
        <p:spPr>
          <a:xfrm>
            <a:off x="3522600" y="483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83" name="Inhaltsplatzhalter 134" descr=""/>
          <p:cNvPicPr/>
          <p:nvPr/>
        </p:nvPicPr>
        <p:blipFill>
          <a:blip r:embed="rId13"/>
          <a:stretch/>
        </p:blipFill>
        <p:spPr>
          <a:xfrm>
            <a:off x="3149640" y="483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84" name="Inhaltsplatzhalter 134" descr=""/>
          <p:cNvPicPr/>
          <p:nvPr/>
        </p:nvPicPr>
        <p:blipFill>
          <a:blip r:embed="rId14"/>
          <a:stretch/>
        </p:blipFill>
        <p:spPr>
          <a:xfrm>
            <a:off x="2773440" y="483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85" name="Inhaltsplatzhalter 134" descr=""/>
          <p:cNvPicPr/>
          <p:nvPr/>
        </p:nvPicPr>
        <p:blipFill>
          <a:blip r:embed="rId15"/>
          <a:stretch/>
        </p:blipFill>
        <p:spPr>
          <a:xfrm>
            <a:off x="2397240" y="483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86" name="Inhaltsplatzhalter 134" descr=""/>
          <p:cNvPicPr/>
          <p:nvPr/>
        </p:nvPicPr>
        <p:blipFill>
          <a:blip r:embed="rId16"/>
          <a:stretch/>
        </p:blipFill>
        <p:spPr>
          <a:xfrm>
            <a:off x="2025720" y="483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87" name="Inhaltsplatzhalter 134" descr=""/>
          <p:cNvPicPr/>
          <p:nvPr/>
        </p:nvPicPr>
        <p:blipFill>
          <a:blip r:embed="rId17"/>
          <a:stretch/>
        </p:blipFill>
        <p:spPr>
          <a:xfrm>
            <a:off x="1274760" y="483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88" name="Inhaltsplatzhalter 134" descr=""/>
          <p:cNvPicPr/>
          <p:nvPr/>
        </p:nvPicPr>
        <p:blipFill>
          <a:blip r:embed="rId18"/>
          <a:stretch/>
        </p:blipFill>
        <p:spPr>
          <a:xfrm>
            <a:off x="1650960" y="483408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89" name="Inhaltsplatzhalter 134" descr=""/>
          <p:cNvPicPr/>
          <p:nvPr/>
        </p:nvPicPr>
        <p:blipFill>
          <a:blip r:embed="rId19"/>
          <a:stretch/>
        </p:blipFill>
        <p:spPr>
          <a:xfrm>
            <a:off x="898560" y="483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90" name="Inhaltsplatzhalter 134" descr=""/>
          <p:cNvPicPr/>
          <p:nvPr/>
        </p:nvPicPr>
        <p:blipFill>
          <a:blip r:embed="rId20"/>
          <a:stretch/>
        </p:blipFill>
        <p:spPr>
          <a:xfrm>
            <a:off x="3900600" y="53737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91" name="Inhaltsplatzhalter 134" descr=""/>
          <p:cNvPicPr/>
          <p:nvPr/>
        </p:nvPicPr>
        <p:blipFill>
          <a:blip r:embed="rId21"/>
          <a:stretch/>
        </p:blipFill>
        <p:spPr>
          <a:xfrm>
            <a:off x="3527280" y="53737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92" name="Inhaltsplatzhalter 134" descr=""/>
          <p:cNvPicPr/>
          <p:nvPr/>
        </p:nvPicPr>
        <p:blipFill>
          <a:blip r:embed="rId22"/>
          <a:stretch/>
        </p:blipFill>
        <p:spPr>
          <a:xfrm>
            <a:off x="3152880" y="537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93" name="Inhaltsplatzhalter 134" descr=""/>
          <p:cNvPicPr/>
          <p:nvPr/>
        </p:nvPicPr>
        <p:blipFill>
          <a:blip r:embed="rId23"/>
          <a:stretch/>
        </p:blipFill>
        <p:spPr>
          <a:xfrm>
            <a:off x="2778120" y="53737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94" name="Inhaltsplatzhalter 134" descr=""/>
          <p:cNvPicPr/>
          <p:nvPr/>
        </p:nvPicPr>
        <p:blipFill>
          <a:blip r:embed="rId24"/>
          <a:stretch/>
        </p:blipFill>
        <p:spPr>
          <a:xfrm>
            <a:off x="2401920" y="53737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495" name="Inhaltsplatzhalter 134" descr=""/>
          <p:cNvPicPr/>
          <p:nvPr/>
        </p:nvPicPr>
        <p:blipFill>
          <a:blip r:embed="rId25"/>
          <a:stretch/>
        </p:blipFill>
        <p:spPr>
          <a:xfrm>
            <a:off x="2030400" y="5373720"/>
            <a:ext cx="374400" cy="541080"/>
          </a:xfrm>
          <a:prstGeom prst="rect">
            <a:avLst/>
          </a:prstGeom>
          <a:ln>
            <a:noFill/>
          </a:ln>
        </p:spPr>
      </p:pic>
      <p:pic>
        <p:nvPicPr>
          <p:cNvPr id="496" name="Inhaltsplatzhalter 134" descr=""/>
          <p:cNvPicPr/>
          <p:nvPr/>
        </p:nvPicPr>
        <p:blipFill>
          <a:blip r:embed="rId26"/>
          <a:stretch/>
        </p:blipFill>
        <p:spPr>
          <a:xfrm>
            <a:off x="1278000" y="537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97" name="Inhaltsplatzhalter 134" descr=""/>
          <p:cNvPicPr/>
          <p:nvPr/>
        </p:nvPicPr>
        <p:blipFill>
          <a:blip r:embed="rId27"/>
          <a:stretch/>
        </p:blipFill>
        <p:spPr>
          <a:xfrm>
            <a:off x="1654200" y="537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498" name="Inhaltsplatzhalter 134" descr=""/>
          <p:cNvPicPr/>
          <p:nvPr/>
        </p:nvPicPr>
        <p:blipFill>
          <a:blip r:embed="rId28"/>
          <a:stretch/>
        </p:blipFill>
        <p:spPr>
          <a:xfrm>
            <a:off x="903240" y="53737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499" name="Inhaltsplatzhalter 134" descr=""/>
          <p:cNvPicPr/>
          <p:nvPr/>
        </p:nvPicPr>
        <p:blipFill>
          <a:blip r:embed="rId29"/>
          <a:stretch/>
        </p:blipFill>
        <p:spPr>
          <a:xfrm>
            <a:off x="536400" y="5373720"/>
            <a:ext cx="375840" cy="541080"/>
          </a:xfrm>
          <a:prstGeom prst="rect">
            <a:avLst/>
          </a:prstGeom>
          <a:ln>
            <a:noFill/>
          </a:ln>
        </p:spPr>
      </p:pic>
      <p:pic>
        <p:nvPicPr>
          <p:cNvPr id="500" name="Inhaltsplatzhalter 3" descr=""/>
          <p:cNvPicPr/>
          <p:nvPr/>
        </p:nvPicPr>
        <p:blipFill>
          <a:blip r:embed="rId30"/>
          <a:stretch/>
        </p:blipFill>
        <p:spPr>
          <a:xfrm>
            <a:off x="53640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01" name="Inhaltsplatzhalter 3" descr=""/>
          <p:cNvPicPr/>
          <p:nvPr/>
        </p:nvPicPr>
        <p:blipFill>
          <a:blip r:embed="rId31"/>
          <a:stretch/>
        </p:blipFill>
        <p:spPr>
          <a:xfrm>
            <a:off x="90792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02" name="Inhaltsplatzhalter 3" descr=""/>
          <p:cNvPicPr/>
          <p:nvPr/>
        </p:nvPicPr>
        <p:blipFill>
          <a:blip r:embed="rId32"/>
          <a:stretch/>
        </p:blipFill>
        <p:spPr>
          <a:xfrm>
            <a:off x="128412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03" name="Inhaltsplatzhalter 3" descr=""/>
          <p:cNvPicPr/>
          <p:nvPr/>
        </p:nvPicPr>
        <p:blipFill>
          <a:blip r:embed="rId33"/>
          <a:stretch/>
        </p:blipFill>
        <p:spPr>
          <a:xfrm>
            <a:off x="1660680" y="21337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04" name="Inhaltsplatzhalter 3" descr=""/>
          <p:cNvPicPr/>
          <p:nvPr/>
        </p:nvPicPr>
        <p:blipFill>
          <a:blip r:embed="rId34"/>
          <a:stretch/>
        </p:blipFill>
        <p:spPr>
          <a:xfrm>
            <a:off x="203184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05" name="Inhaltsplatzhalter 3" descr=""/>
          <p:cNvPicPr/>
          <p:nvPr/>
        </p:nvPicPr>
        <p:blipFill>
          <a:blip r:embed="rId35"/>
          <a:stretch/>
        </p:blipFill>
        <p:spPr>
          <a:xfrm>
            <a:off x="2408400" y="21337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06" name="Inhaltsplatzhalter 3" descr=""/>
          <p:cNvPicPr/>
          <p:nvPr/>
        </p:nvPicPr>
        <p:blipFill>
          <a:blip r:embed="rId36"/>
          <a:stretch/>
        </p:blipFill>
        <p:spPr>
          <a:xfrm>
            <a:off x="278280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07" name="Inhaltsplatzhalter 3" descr=""/>
          <p:cNvPicPr/>
          <p:nvPr/>
        </p:nvPicPr>
        <p:blipFill>
          <a:blip r:embed="rId37"/>
          <a:stretch/>
        </p:blipFill>
        <p:spPr>
          <a:xfrm>
            <a:off x="315900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08" name="Inhaltsplatzhalter 3" descr=""/>
          <p:cNvPicPr/>
          <p:nvPr/>
        </p:nvPicPr>
        <p:blipFill>
          <a:blip r:embed="rId38"/>
          <a:stretch/>
        </p:blipFill>
        <p:spPr>
          <a:xfrm>
            <a:off x="353052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09" name="Inhaltsplatzhalter 3" descr=""/>
          <p:cNvPicPr/>
          <p:nvPr/>
        </p:nvPicPr>
        <p:blipFill>
          <a:blip r:embed="rId39"/>
          <a:stretch/>
        </p:blipFill>
        <p:spPr>
          <a:xfrm>
            <a:off x="3906720" y="21337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10" name="Inhaltsplatzhalter 3" descr=""/>
          <p:cNvPicPr/>
          <p:nvPr/>
        </p:nvPicPr>
        <p:blipFill>
          <a:blip r:embed="rId40"/>
          <a:stretch/>
        </p:blipFill>
        <p:spPr>
          <a:xfrm>
            <a:off x="53640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11" name="Inhaltsplatzhalter 3" descr=""/>
          <p:cNvPicPr/>
          <p:nvPr/>
        </p:nvPicPr>
        <p:blipFill>
          <a:blip r:embed="rId41"/>
          <a:stretch/>
        </p:blipFill>
        <p:spPr>
          <a:xfrm>
            <a:off x="90792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12" name="Inhaltsplatzhalter 3" descr=""/>
          <p:cNvPicPr/>
          <p:nvPr/>
        </p:nvPicPr>
        <p:blipFill>
          <a:blip r:embed="rId42"/>
          <a:stretch/>
        </p:blipFill>
        <p:spPr>
          <a:xfrm>
            <a:off x="128412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13" name="Inhaltsplatzhalter 3" descr=""/>
          <p:cNvPicPr/>
          <p:nvPr/>
        </p:nvPicPr>
        <p:blipFill>
          <a:blip r:embed="rId43"/>
          <a:stretch/>
        </p:blipFill>
        <p:spPr>
          <a:xfrm>
            <a:off x="1660680" y="2673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14" name="Inhaltsplatzhalter 3" descr=""/>
          <p:cNvPicPr/>
          <p:nvPr/>
        </p:nvPicPr>
        <p:blipFill>
          <a:blip r:embed="rId44"/>
          <a:stretch/>
        </p:blipFill>
        <p:spPr>
          <a:xfrm>
            <a:off x="203184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15" name="Inhaltsplatzhalter 3" descr=""/>
          <p:cNvPicPr/>
          <p:nvPr/>
        </p:nvPicPr>
        <p:blipFill>
          <a:blip r:embed="rId45"/>
          <a:stretch/>
        </p:blipFill>
        <p:spPr>
          <a:xfrm>
            <a:off x="2408400" y="2673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16" name="Inhaltsplatzhalter 3" descr=""/>
          <p:cNvPicPr/>
          <p:nvPr/>
        </p:nvPicPr>
        <p:blipFill>
          <a:blip r:embed="rId46"/>
          <a:stretch/>
        </p:blipFill>
        <p:spPr>
          <a:xfrm>
            <a:off x="278280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17" name="Inhaltsplatzhalter 3" descr=""/>
          <p:cNvPicPr/>
          <p:nvPr/>
        </p:nvPicPr>
        <p:blipFill>
          <a:blip r:embed="rId47"/>
          <a:stretch/>
        </p:blipFill>
        <p:spPr>
          <a:xfrm>
            <a:off x="315900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18" name="Inhaltsplatzhalter 3" descr=""/>
          <p:cNvPicPr/>
          <p:nvPr/>
        </p:nvPicPr>
        <p:blipFill>
          <a:blip r:embed="rId48"/>
          <a:stretch/>
        </p:blipFill>
        <p:spPr>
          <a:xfrm>
            <a:off x="353052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19" name="Inhaltsplatzhalter 3" descr=""/>
          <p:cNvPicPr/>
          <p:nvPr/>
        </p:nvPicPr>
        <p:blipFill>
          <a:blip r:embed="rId49"/>
          <a:stretch/>
        </p:blipFill>
        <p:spPr>
          <a:xfrm>
            <a:off x="3906720" y="2673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20" name="Inhaltsplatzhalter 3" descr=""/>
          <p:cNvPicPr/>
          <p:nvPr/>
        </p:nvPicPr>
        <p:blipFill>
          <a:blip r:embed="rId50"/>
          <a:stretch/>
        </p:blipFill>
        <p:spPr>
          <a:xfrm>
            <a:off x="534960" y="32130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21" name="Inhaltsplatzhalter 3" descr=""/>
          <p:cNvPicPr/>
          <p:nvPr/>
        </p:nvPicPr>
        <p:blipFill>
          <a:blip r:embed="rId51"/>
          <a:stretch/>
        </p:blipFill>
        <p:spPr>
          <a:xfrm>
            <a:off x="906480" y="321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22" name="Inhaltsplatzhalter 3" descr=""/>
          <p:cNvPicPr/>
          <p:nvPr/>
        </p:nvPicPr>
        <p:blipFill>
          <a:blip r:embed="rId52"/>
          <a:stretch/>
        </p:blipFill>
        <p:spPr>
          <a:xfrm>
            <a:off x="1282680" y="32130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23" name="Inhaltsplatzhalter 3" descr=""/>
          <p:cNvPicPr/>
          <p:nvPr/>
        </p:nvPicPr>
        <p:blipFill>
          <a:blip r:embed="rId53"/>
          <a:stretch/>
        </p:blipFill>
        <p:spPr>
          <a:xfrm>
            <a:off x="1657440" y="321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24" name="Inhaltsplatzhalter 3" descr=""/>
          <p:cNvPicPr/>
          <p:nvPr/>
        </p:nvPicPr>
        <p:blipFill>
          <a:blip r:embed="rId54"/>
          <a:stretch/>
        </p:blipFill>
        <p:spPr>
          <a:xfrm>
            <a:off x="2028960" y="321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25" name="Inhaltsplatzhalter 3" descr=""/>
          <p:cNvPicPr/>
          <p:nvPr/>
        </p:nvPicPr>
        <p:blipFill>
          <a:blip r:embed="rId55"/>
          <a:stretch/>
        </p:blipFill>
        <p:spPr>
          <a:xfrm>
            <a:off x="2405160" y="321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26" name="Inhaltsplatzhalter 3" descr=""/>
          <p:cNvPicPr/>
          <p:nvPr/>
        </p:nvPicPr>
        <p:blipFill>
          <a:blip r:embed="rId56"/>
          <a:stretch/>
        </p:blipFill>
        <p:spPr>
          <a:xfrm>
            <a:off x="2781360" y="321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27" name="Inhaltsplatzhalter 3" descr=""/>
          <p:cNvPicPr/>
          <p:nvPr/>
        </p:nvPicPr>
        <p:blipFill>
          <a:blip r:embed="rId57"/>
          <a:stretch/>
        </p:blipFill>
        <p:spPr>
          <a:xfrm>
            <a:off x="3157560" y="321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28" name="Inhaltsplatzhalter 3" descr=""/>
          <p:cNvPicPr/>
          <p:nvPr/>
        </p:nvPicPr>
        <p:blipFill>
          <a:blip r:embed="rId58"/>
          <a:stretch/>
        </p:blipFill>
        <p:spPr>
          <a:xfrm>
            <a:off x="3529080" y="321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29" name="Inhaltsplatzhalter 3" descr=""/>
          <p:cNvPicPr/>
          <p:nvPr/>
        </p:nvPicPr>
        <p:blipFill>
          <a:blip r:embed="rId59"/>
          <a:stretch/>
        </p:blipFill>
        <p:spPr>
          <a:xfrm>
            <a:off x="3905280" y="32130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30" name="Inhaltsplatzhalter 3" descr=""/>
          <p:cNvPicPr/>
          <p:nvPr/>
        </p:nvPicPr>
        <p:blipFill>
          <a:blip r:embed="rId60"/>
          <a:stretch/>
        </p:blipFill>
        <p:spPr>
          <a:xfrm>
            <a:off x="536400" y="375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31" name="Inhaltsplatzhalter 3" descr=""/>
          <p:cNvPicPr/>
          <p:nvPr/>
        </p:nvPicPr>
        <p:blipFill>
          <a:blip r:embed="rId61"/>
          <a:stretch/>
        </p:blipFill>
        <p:spPr>
          <a:xfrm>
            <a:off x="907920" y="375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32" name="Inhaltsplatzhalter 3" descr=""/>
          <p:cNvPicPr/>
          <p:nvPr/>
        </p:nvPicPr>
        <p:blipFill>
          <a:blip r:embed="rId62"/>
          <a:stretch/>
        </p:blipFill>
        <p:spPr>
          <a:xfrm>
            <a:off x="1284120" y="375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33" name="Inhaltsplatzhalter 3" descr=""/>
          <p:cNvPicPr/>
          <p:nvPr/>
        </p:nvPicPr>
        <p:blipFill>
          <a:blip r:embed="rId63"/>
          <a:stretch/>
        </p:blipFill>
        <p:spPr>
          <a:xfrm>
            <a:off x="1660680" y="37530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34" name="Inhaltsplatzhalter 3" descr=""/>
          <p:cNvPicPr/>
          <p:nvPr/>
        </p:nvPicPr>
        <p:blipFill>
          <a:blip r:embed="rId64"/>
          <a:stretch/>
        </p:blipFill>
        <p:spPr>
          <a:xfrm>
            <a:off x="2031840" y="375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35" name="Inhaltsplatzhalter 3" descr=""/>
          <p:cNvPicPr/>
          <p:nvPr/>
        </p:nvPicPr>
        <p:blipFill>
          <a:blip r:embed="rId65"/>
          <a:stretch/>
        </p:blipFill>
        <p:spPr>
          <a:xfrm>
            <a:off x="2408400" y="37530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36" name="Inhaltsplatzhalter 3" descr=""/>
          <p:cNvPicPr/>
          <p:nvPr/>
        </p:nvPicPr>
        <p:blipFill>
          <a:blip r:embed="rId66"/>
          <a:stretch/>
        </p:blipFill>
        <p:spPr>
          <a:xfrm>
            <a:off x="2782800" y="375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37" name="Inhaltsplatzhalter 3" descr=""/>
          <p:cNvPicPr/>
          <p:nvPr/>
        </p:nvPicPr>
        <p:blipFill>
          <a:blip r:embed="rId67"/>
          <a:stretch/>
        </p:blipFill>
        <p:spPr>
          <a:xfrm>
            <a:off x="53640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38" name="Inhaltsplatzhalter 3" descr=""/>
          <p:cNvPicPr/>
          <p:nvPr/>
        </p:nvPicPr>
        <p:blipFill>
          <a:blip r:embed="rId68"/>
          <a:stretch/>
        </p:blipFill>
        <p:spPr>
          <a:xfrm>
            <a:off x="90792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39" name="Inhaltsplatzhalter 3" descr=""/>
          <p:cNvPicPr/>
          <p:nvPr/>
        </p:nvPicPr>
        <p:blipFill>
          <a:blip r:embed="rId69"/>
          <a:stretch/>
        </p:blipFill>
        <p:spPr>
          <a:xfrm>
            <a:off x="128412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40" name="Inhaltsplatzhalter 3" descr=""/>
          <p:cNvPicPr/>
          <p:nvPr/>
        </p:nvPicPr>
        <p:blipFill>
          <a:blip r:embed="rId70"/>
          <a:stretch/>
        </p:blipFill>
        <p:spPr>
          <a:xfrm>
            <a:off x="1660680" y="16495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41" name="Inhaltsplatzhalter 3" descr=""/>
          <p:cNvPicPr/>
          <p:nvPr/>
        </p:nvPicPr>
        <p:blipFill>
          <a:blip r:embed="rId71"/>
          <a:stretch/>
        </p:blipFill>
        <p:spPr>
          <a:xfrm>
            <a:off x="203184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42" name="Inhaltsplatzhalter 3" descr=""/>
          <p:cNvPicPr/>
          <p:nvPr/>
        </p:nvPicPr>
        <p:blipFill>
          <a:blip r:embed="rId72"/>
          <a:stretch/>
        </p:blipFill>
        <p:spPr>
          <a:xfrm>
            <a:off x="2408400" y="164952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43" name="Inhaltsplatzhalter 3" descr=""/>
          <p:cNvPicPr/>
          <p:nvPr/>
        </p:nvPicPr>
        <p:blipFill>
          <a:blip r:embed="rId73"/>
          <a:stretch/>
        </p:blipFill>
        <p:spPr>
          <a:xfrm>
            <a:off x="278280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44" name="Inhaltsplatzhalter 3" descr=""/>
          <p:cNvPicPr/>
          <p:nvPr/>
        </p:nvPicPr>
        <p:blipFill>
          <a:blip r:embed="rId74"/>
          <a:stretch/>
        </p:blipFill>
        <p:spPr>
          <a:xfrm>
            <a:off x="315900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45" name="Inhaltsplatzhalter 3" descr=""/>
          <p:cNvPicPr/>
          <p:nvPr/>
        </p:nvPicPr>
        <p:blipFill>
          <a:blip r:embed="rId75"/>
          <a:stretch/>
        </p:blipFill>
        <p:spPr>
          <a:xfrm>
            <a:off x="353052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46" name="Inhaltsplatzhalter 3" descr=""/>
          <p:cNvPicPr/>
          <p:nvPr/>
        </p:nvPicPr>
        <p:blipFill>
          <a:blip r:embed="rId76"/>
          <a:stretch/>
        </p:blipFill>
        <p:spPr>
          <a:xfrm>
            <a:off x="3906720" y="164952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47" name="Inhaltsplatzhalter 3" descr=""/>
          <p:cNvPicPr/>
          <p:nvPr/>
        </p:nvPicPr>
        <p:blipFill>
          <a:blip r:embed="rId77"/>
          <a:stretch/>
        </p:blipFill>
        <p:spPr>
          <a:xfrm>
            <a:off x="53172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48" name="Inhaltsplatzhalter 3" descr=""/>
          <p:cNvPicPr/>
          <p:nvPr/>
        </p:nvPicPr>
        <p:blipFill>
          <a:blip r:embed="rId78"/>
          <a:stretch/>
        </p:blipFill>
        <p:spPr>
          <a:xfrm>
            <a:off x="90324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49" name="Inhaltsplatzhalter 3" descr=""/>
          <p:cNvPicPr/>
          <p:nvPr/>
        </p:nvPicPr>
        <p:blipFill>
          <a:blip r:embed="rId79"/>
          <a:stretch/>
        </p:blipFill>
        <p:spPr>
          <a:xfrm>
            <a:off x="127944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50" name="Inhaltsplatzhalter 3" descr=""/>
          <p:cNvPicPr/>
          <p:nvPr/>
        </p:nvPicPr>
        <p:blipFill>
          <a:blip r:embed="rId80"/>
          <a:stretch/>
        </p:blipFill>
        <p:spPr>
          <a:xfrm>
            <a:off x="165564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51" name="Inhaltsplatzhalter 3" descr=""/>
          <p:cNvPicPr/>
          <p:nvPr/>
        </p:nvPicPr>
        <p:blipFill>
          <a:blip r:embed="rId81"/>
          <a:stretch/>
        </p:blipFill>
        <p:spPr>
          <a:xfrm>
            <a:off x="202716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52" name="Inhaltsplatzhalter 3" descr=""/>
          <p:cNvPicPr/>
          <p:nvPr/>
        </p:nvPicPr>
        <p:blipFill>
          <a:blip r:embed="rId82"/>
          <a:stretch/>
        </p:blipFill>
        <p:spPr>
          <a:xfrm>
            <a:off x="240336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53" name="Inhaltsplatzhalter 3" descr=""/>
          <p:cNvPicPr/>
          <p:nvPr/>
        </p:nvPicPr>
        <p:blipFill>
          <a:blip r:embed="rId83"/>
          <a:stretch/>
        </p:blipFill>
        <p:spPr>
          <a:xfrm>
            <a:off x="2779560" y="1125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54" name="Inhaltsplatzhalter 3" descr=""/>
          <p:cNvPicPr/>
          <p:nvPr/>
        </p:nvPicPr>
        <p:blipFill>
          <a:blip r:embed="rId84"/>
          <a:stretch/>
        </p:blipFill>
        <p:spPr>
          <a:xfrm>
            <a:off x="315432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55" name="Inhaltsplatzhalter 3" descr=""/>
          <p:cNvPicPr/>
          <p:nvPr/>
        </p:nvPicPr>
        <p:blipFill>
          <a:blip r:embed="rId85"/>
          <a:stretch/>
        </p:blipFill>
        <p:spPr>
          <a:xfrm>
            <a:off x="3527280" y="112536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56" name="Inhaltsplatzhalter 3" descr=""/>
          <p:cNvPicPr/>
          <p:nvPr/>
        </p:nvPicPr>
        <p:blipFill>
          <a:blip r:embed="rId86"/>
          <a:stretch/>
        </p:blipFill>
        <p:spPr>
          <a:xfrm>
            <a:off x="3902040" y="112536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57" name="Inhaltsplatzhalter 3" descr=""/>
          <p:cNvPicPr/>
          <p:nvPr/>
        </p:nvPicPr>
        <p:blipFill>
          <a:blip r:embed="rId87"/>
          <a:stretch/>
        </p:blipFill>
        <p:spPr>
          <a:xfrm>
            <a:off x="3159000" y="375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58" name="Inhaltsplatzhalter 3" descr=""/>
          <p:cNvPicPr/>
          <p:nvPr/>
        </p:nvPicPr>
        <p:blipFill>
          <a:blip r:embed="rId88"/>
          <a:stretch/>
        </p:blipFill>
        <p:spPr>
          <a:xfrm>
            <a:off x="3535200" y="375300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59" name="Inhaltsplatzhalter 3" descr=""/>
          <p:cNvPicPr/>
          <p:nvPr/>
        </p:nvPicPr>
        <p:blipFill>
          <a:blip r:embed="rId89"/>
          <a:stretch/>
        </p:blipFill>
        <p:spPr>
          <a:xfrm>
            <a:off x="3911760" y="375300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60" name="Inhaltsplatzhalter 3" descr=""/>
          <p:cNvPicPr/>
          <p:nvPr/>
        </p:nvPicPr>
        <p:blipFill>
          <a:blip r:embed="rId90"/>
          <a:stretch/>
        </p:blipFill>
        <p:spPr>
          <a:xfrm>
            <a:off x="536400" y="483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61" name="Inhaltsplatzhalter 3" descr=""/>
          <p:cNvPicPr/>
          <p:nvPr/>
        </p:nvPicPr>
        <p:blipFill>
          <a:blip r:embed="rId91"/>
          <a:stretch/>
        </p:blipFill>
        <p:spPr>
          <a:xfrm>
            <a:off x="539640" y="429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62" name="Inhaltsplatzhalter 3" descr=""/>
          <p:cNvPicPr/>
          <p:nvPr/>
        </p:nvPicPr>
        <p:blipFill>
          <a:blip r:embed="rId92"/>
          <a:stretch/>
        </p:blipFill>
        <p:spPr>
          <a:xfrm>
            <a:off x="912960" y="429408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63" name="Inhaltsplatzhalter 3" descr=""/>
          <p:cNvPicPr/>
          <p:nvPr/>
        </p:nvPicPr>
        <p:blipFill>
          <a:blip r:embed="rId93"/>
          <a:stretch/>
        </p:blipFill>
        <p:spPr>
          <a:xfrm>
            <a:off x="1287360" y="429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64" name="Inhaltsplatzhalter 3" descr=""/>
          <p:cNvPicPr/>
          <p:nvPr/>
        </p:nvPicPr>
        <p:blipFill>
          <a:blip r:embed="rId94"/>
          <a:stretch/>
        </p:blipFill>
        <p:spPr>
          <a:xfrm>
            <a:off x="1663560" y="429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65" name="Inhaltsplatzhalter 3" descr=""/>
          <p:cNvPicPr/>
          <p:nvPr/>
        </p:nvPicPr>
        <p:blipFill>
          <a:blip r:embed="rId95"/>
          <a:stretch/>
        </p:blipFill>
        <p:spPr>
          <a:xfrm>
            <a:off x="2035080" y="429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66" name="Inhaltsplatzhalter 3" descr=""/>
          <p:cNvPicPr/>
          <p:nvPr/>
        </p:nvPicPr>
        <p:blipFill>
          <a:blip r:embed="rId96"/>
          <a:stretch/>
        </p:blipFill>
        <p:spPr>
          <a:xfrm>
            <a:off x="2411280" y="429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67" name="Inhaltsplatzhalter 3" descr=""/>
          <p:cNvPicPr/>
          <p:nvPr/>
        </p:nvPicPr>
        <p:blipFill>
          <a:blip r:embed="rId97"/>
          <a:stretch/>
        </p:blipFill>
        <p:spPr>
          <a:xfrm>
            <a:off x="2787480" y="429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68" name="Inhaltsplatzhalter 3" descr=""/>
          <p:cNvPicPr/>
          <p:nvPr/>
        </p:nvPicPr>
        <p:blipFill>
          <a:blip r:embed="rId98"/>
          <a:stretch/>
        </p:blipFill>
        <p:spPr>
          <a:xfrm>
            <a:off x="3164040" y="4294080"/>
            <a:ext cx="374400" cy="539280"/>
          </a:xfrm>
          <a:prstGeom prst="rect">
            <a:avLst/>
          </a:prstGeom>
          <a:ln>
            <a:noFill/>
          </a:ln>
        </p:spPr>
      </p:pic>
      <p:pic>
        <p:nvPicPr>
          <p:cNvPr id="569" name="Inhaltsplatzhalter 3" descr=""/>
          <p:cNvPicPr/>
          <p:nvPr/>
        </p:nvPicPr>
        <p:blipFill>
          <a:blip r:embed="rId99"/>
          <a:stretch/>
        </p:blipFill>
        <p:spPr>
          <a:xfrm>
            <a:off x="3538440" y="4294080"/>
            <a:ext cx="375840" cy="539280"/>
          </a:xfrm>
          <a:prstGeom prst="rect">
            <a:avLst/>
          </a:prstGeom>
          <a:ln>
            <a:noFill/>
          </a:ln>
        </p:spPr>
      </p:pic>
      <p:pic>
        <p:nvPicPr>
          <p:cNvPr id="570" name="Inhaltsplatzhalter 3" descr=""/>
          <p:cNvPicPr/>
          <p:nvPr/>
        </p:nvPicPr>
        <p:blipFill>
          <a:blip r:embed="rId100"/>
          <a:stretch/>
        </p:blipFill>
        <p:spPr>
          <a:xfrm>
            <a:off x="3914640" y="4294080"/>
            <a:ext cx="375840" cy="53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nodeType="clickEffect" fill="hold">
                      <p:stCondLst>
                        <p:cond delay="indefinite"/>
                      </p:stCondLst>
                      <p:childTnLst>
                        <p:par>
                          <p:cTn id="1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86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9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13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nodeType="clickEffect" fill="hold">
                      <p:stCondLst>
                        <p:cond delay="indefinite"/>
                      </p:stCondLst>
                      <p:childTnLst>
                        <p:par>
                          <p:cTn id="1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59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nodeType="clickEffect" fill="hold">
                      <p:stCondLst>
                        <p:cond delay="indefinite"/>
                      </p:stCondLst>
                      <p:childTnLst>
                        <p:par>
                          <p:cTn id="1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nodeType="clickEffect" fill="hold">
                      <p:stCondLst>
                        <p:cond delay="indefinite"/>
                      </p:stCondLst>
                      <p:childTnLst>
                        <p:par>
                          <p:cTn id="1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rafik 26" descr=""/>
          <p:cNvPicPr/>
          <p:nvPr/>
        </p:nvPicPr>
        <p:blipFill>
          <a:blip r:embed="rId1"/>
          <a:stretch/>
        </p:blipFill>
        <p:spPr>
          <a:xfrm>
            <a:off x="1143360" y="798840"/>
            <a:ext cx="5314320" cy="5288400"/>
          </a:xfrm>
          <a:prstGeom prst="rect">
            <a:avLst/>
          </a:prstGeom>
          <a:ln>
            <a:noFill/>
          </a:ln>
        </p:spPr>
      </p:pic>
      <p:sp>
        <p:nvSpPr>
          <p:cNvPr id="572" name="CustomShape 1"/>
          <p:cNvSpPr/>
          <p:nvPr/>
        </p:nvSpPr>
        <p:spPr>
          <a:xfrm>
            <a:off x="0" y="116640"/>
            <a:ext cx="81000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Segregierte Bildungsunterschicht 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ohne Migration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Sprachdefizite bei der Einschulung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CustomShape 2"/>
          <p:cNvSpPr/>
          <p:nvPr/>
        </p:nvSpPr>
        <p:spPr>
          <a:xfrm>
            <a:off x="2843640" y="5085360"/>
            <a:ext cx="1944000" cy="1151640"/>
          </a:xfrm>
          <a:prstGeom prst="rect">
            <a:avLst/>
          </a:prstGeom>
          <a:noFill/>
          <a:ln w="414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CustomShape 3"/>
          <p:cNvSpPr/>
          <p:nvPr/>
        </p:nvSpPr>
        <p:spPr>
          <a:xfrm>
            <a:off x="4428000" y="2401920"/>
            <a:ext cx="1669320" cy="1818720"/>
          </a:xfrm>
          <a:prstGeom prst="rect">
            <a:avLst/>
          </a:prstGeom>
          <a:solidFill>
            <a:schemeClr val="bg1"/>
          </a:solidFill>
          <a:ln w="3492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714680" y="571680"/>
            <a:ext cx="36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"/>
          <p:cNvSpPr/>
          <p:nvPr/>
        </p:nvSpPr>
        <p:spPr>
          <a:xfrm>
            <a:off x="1714680" y="571680"/>
            <a:ext cx="36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3"/>
          <p:cNvSpPr/>
          <p:nvPr/>
        </p:nvSpPr>
        <p:spPr>
          <a:xfrm>
            <a:off x="1714680" y="571680"/>
            <a:ext cx="36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4"/>
          <p:cNvSpPr/>
          <p:nvPr/>
        </p:nvSpPr>
        <p:spPr>
          <a:xfrm>
            <a:off x="1714680" y="571680"/>
            <a:ext cx="36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TextShape 5"/>
          <p:cNvSpPr txBox="1"/>
          <p:nvPr/>
        </p:nvSpPr>
        <p:spPr>
          <a:xfrm>
            <a:off x="164880" y="-24120"/>
            <a:ext cx="8208720" cy="576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„</a:t>
            </a:r>
            <a:r>
              <a:rPr b="1" lang="de-D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Skandal Kinderarmut“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TextShape 6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7"/>
          <p:cNvSpPr/>
          <p:nvPr/>
        </p:nvSpPr>
        <p:spPr>
          <a:xfrm>
            <a:off x="1835640" y="1700640"/>
            <a:ext cx="914364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14" name="Object 8"/>
          <p:cNvGraphicFramePr/>
          <p:nvPr/>
        </p:nvGraphicFramePr>
        <p:xfrm>
          <a:off x="971640" y="1837800"/>
          <a:ext cx="7401960" cy="4607640"/>
        </p:xfrm>
        <a:graphic>
          <a:graphicData uri="http://schemas.openxmlformats.org/presentationml/2006/ole">
            <p:oleObj progId="Excel.Chart.8" r:id="rId1" spid="">
              <p:embed/>
              <p:pic>
                <p:nvPicPr>
                  <p:cNvPr id="315" name="Objek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71640" y="1837800"/>
                    <a:ext cx="7401960" cy="4607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316" name="CustomShape 9"/>
          <p:cNvSpPr/>
          <p:nvPr/>
        </p:nvSpPr>
        <p:spPr>
          <a:xfrm>
            <a:off x="996840" y="908640"/>
            <a:ext cx="4125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Herner Sozialkonferenz 2002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rafik 26" descr=""/>
          <p:cNvPicPr/>
          <p:nvPr/>
        </p:nvPicPr>
        <p:blipFill>
          <a:blip r:embed="rId1"/>
          <a:stretch/>
        </p:blipFill>
        <p:spPr>
          <a:xfrm>
            <a:off x="1143360" y="798840"/>
            <a:ext cx="5314320" cy="5288400"/>
          </a:xfrm>
          <a:prstGeom prst="rect">
            <a:avLst/>
          </a:prstGeom>
          <a:ln>
            <a:noFill/>
          </a:ln>
        </p:spPr>
      </p:pic>
      <p:sp>
        <p:nvSpPr>
          <p:cNvPr id="576" name="CustomShape 1"/>
          <p:cNvSpPr/>
          <p:nvPr/>
        </p:nvSpPr>
        <p:spPr>
          <a:xfrm>
            <a:off x="1143360" y="188640"/>
            <a:ext cx="6956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Sprachdefizite bei der Einschulung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2"/>
          <p:cNvSpPr/>
          <p:nvPr/>
        </p:nvSpPr>
        <p:spPr>
          <a:xfrm>
            <a:off x="2843640" y="5085360"/>
            <a:ext cx="1944000" cy="1151640"/>
          </a:xfrm>
          <a:prstGeom prst="rect">
            <a:avLst/>
          </a:prstGeom>
          <a:noFill/>
          <a:ln w="414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8" name="CustomShape 3"/>
          <p:cNvSpPr/>
          <p:nvPr/>
        </p:nvSpPr>
        <p:spPr>
          <a:xfrm>
            <a:off x="4428000" y="2401920"/>
            <a:ext cx="1872000" cy="1818720"/>
          </a:xfrm>
          <a:prstGeom prst="rect">
            <a:avLst/>
          </a:prstGeom>
          <a:noFill/>
          <a:ln w="3492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Wir wissen so gut wie nichts über ältere Kinder!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Picture 2" descr=""/>
          <p:cNvPicPr/>
          <p:nvPr/>
        </p:nvPicPr>
        <p:blipFill>
          <a:blip r:embed="rId1"/>
          <a:stretch/>
        </p:blipFill>
        <p:spPr>
          <a:xfrm>
            <a:off x="2771640" y="1412640"/>
            <a:ext cx="4947840" cy="3132000"/>
          </a:xfrm>
          <a:prstGeom prst="rect">
            <a:avLst/>
          </a:prstGeom>
          <a:ln>
            <a:noFill/>
          </a:ln>
        </p:spPr>
      </p:pic>
      <p:sp>
        <p:nvSpPr>
          <p:cNvPr id="582" name="TextShape 1"/>
          <p:cNvSpPr txBox="1"/>
          <p:nvPr/>
        </p:nvSpPr>
        <p:spPr>
          <a:xfrm>
            <a:off x="539640" y="1976040"/>
            <a:ext cx="7992360" cy="39013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br/>
            <a:r>
              <a:rPr b="1" lang="de-DE" sz="32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„</a:t>
            </a:r>
            <a:r>
              <a:rPr b="1" lang="de-DE" sz="32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Wie geht‘s dir,                    ?“</a:t>
            </a:r>
            <a:br/>
            <a:br/>
            <a:br/>
            <a:br/>
            <a:br/>
            <a:br/>
            <a:br/>
            <a:br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467640" y="1484640"/>
            <a:ext cx="8208720" cy="115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3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Ziele</a:t>
            </a:r>
            <a:endParaRPr b="0" lang="de-DE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TextShape 2"/>
          <p:cNvSpPr txBox="1"/>
          <p:nvPr/>
        </p:nvSpPr>
        <p:spPr>
          <a:xfrm>
            <a:off x="467640" y="2709000"/>
            <a:ext cx="8208720" cy="34167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soziale und kognitive Entwicklung von Kindern und Jugendlichen fördern 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stärkende und unterstützende Ressourcen finden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dauerhafte Umwelt verbessern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Kontexte Familie, Schule, Wohnumgebung verbessern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 Kindern eine Stimme geben!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extShape 1"/>
          <p:cNvSpPr txBox="1"/>
          <p:nvPr/>
        </p:nvSpPr>
        <p:spPr>
          <a:xfrm>
            <a:off x="467640" y="1484640"/>
            <a:ext cx="8208720" cy="115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3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Wohlbefinden-Index</a:t>
            </a:r>
            <a:endParaRPr b="0" lang="de-DE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6" name="TextShape 2"/>
          <p:cNvSpPr txBox="1"/>
          <p:nvPr/>
        </p:nvSpPr>
        <p:spPr>
          <a:xfrm>
            <a:off x="467640" y="2709000"/>
            <a:ext cx="8208720" cy="3416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zusammengesetzt aus fünf Skalen:</a:t>
            </a:r>
            <a:br/>
            <a:r>
              <a:rPr b="0" lang="de-DE" sz="4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/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Optimismus, Glück, Selbstwert, Abwesenheit von Traurigkeit, subjektiver Gesundheitszustand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87" name="Table 3"/>
          <p:cNvGraphicFramePr/>
          <p:nvPr/>
        </p:nvGraphicFramePr>
        <p:xfrm>
          <a:off x="179640" y="4479840"/>
          <a:ext cx="8208720" cy="1728000"/>
        </p:xfrm>
        <a:graphic>
          <a:graphicData uri="http://schemas.openxmlformats.org/drawingml/2006/table">
            <a:tbl>
              <a:tblPr/>
              <a:tblGrid>
                <a:gridCol w="666720"/>
                <a:gridCol w="2118240"/>
                <a:gridCol w="659520"/>
                <a:gridCol w="2125440"/>
                <a:gridCol w="586080"/>
                <a:gridCol w="2052720"/>
              </a:tblGrid>
              <a:tr h="1728000">
                <a:tc>
                  <a:tcPr marL="68400" marR="68400"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ts val="564"/>
                        </a:lnSpc>
                      </a:pP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niedriges Wohlbefinden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ts val="564"/>
                        </a:lnSpc>
                      </a:pP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ts val="564"/>
                        </a:lnSpc>
                      </a:pP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mindestens eine Skala niedrig ausgeprägt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cPr marL="68400" marR="68400"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ts val="564"/>
                        </a:lnSpc>
                      </a:pP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mittleres  Wohlbefinden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ts val="564"/>
                        </a:lnSpc>
                      </a:pP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ts val="564"/>
                        </a:lnSpc>
                      </a:pP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keine Skala niedrig aber weniger als vier Skalen hoch ausgeprägt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cPr marL="68400" marR="68400"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ts val="564"/>
                        </a:lnSpc>
                      </a:pPr>
                      <a:r>
                        <a:rPr b="1" lang="de-DE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hohes Wohlbefinden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ts val="564"/>
                        </a:lnSpc>
                      </a:pP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ts val="564"/>
                        </a:lnSpc>
                      </a:pPr>
                      <a:r>
                        <a:rPr b="0" lang="de-DE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keine Skala niedrig und mindestens vier Skalen hoch ausgeprägt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</a:tr>
            </a:tbl>
          </a:graphicData>
        </a:graphic>
      </p:graphicFrame>
      <p:pic>
        <p:nvPicPr>
          <p:cNvPr id="588" name="Grafik 4" descr=""/>
          <p:cNvPicPr/>
          <p:nvPr/>
        </p:nvPicPr>
        <p:blipFill>
          <a:blip r:embed="rId1"/>
          <a:stretch/>
        </p:blipFill>
        <p:spPr>
          <a:xfrm>
            <a:off x="323640" y="4479840"/>
            <a:ext cx="431640" cy="1184040"/>
          </a:xfrm>
          <a:prstGeom prst="rect">
            <a:avLst/>
          </a:prstGeom>
          <a:ln>
            <a:noFill/>
          </a:ln>
        </p:spPr>
      </p:pic>
      <p:pic>
        <p:nvPicPr>
          <p:cNvPr id="589" name="Grafik 5" descr=""/>
          <p:cNvPicPr/>
          <p:nvPr/>
        </p:nvPicPr>
        <p:blipFill>
          <a:blip r:embed="rId2"/>
          <a:stretch/>
        </p:blipFill>
        <p:spPr>
          <a:xfrm>
            <a:off x="2917800" y="4471560"/>
            <a:ext cx="458280" cy="1200240"/>
          </a:xfrm>
          <a:prstGeom prst="rect">
            <a:avLst/>
          </a:prstGeom>
          <a:ln>
            <a:noFill/>
          </a:ln>
        </p:spPr>
      </p:pic>
      <p:pic>
        <p:nvPicPr>
          <p:cNvPr id="590" name="Grafik 6" descr=""/>
          <p:cNvPicPr/>
          <p:nvPr/>
        </p:nvPicPr>
        <p:blipFill>
          <a:blip r:embed="rId3"/>
          <a:stretch/>
        </p:blipFill>
        <p:spPr>
          <a:xfrm>
            <a:off x="5796000" y="4463280"/>
            <a:ext cx="431640" cy="120024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extShape 1"/>
          <p:cNvSpPr txBox="1"/>
          <p:nvPr/>
        </p:nvSpPr>
        <p:spPr>
          <a:xfrm>
            <a:off x="395640" y="764640"/>
            <a:ext cx="8280720" cy="115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3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Das Wohlbefinden der Herner Kinder</a:t>
            </a:r>
            <a:endParaRPr b="0" lang="de-DE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2" name="Grafik 7" descr=""/>
          <p:cNvPicPr/>
          <p:nvPr/>
        </p:nvPicPr>
        <p:blipFill>
          <a:blip r:embed="rId1"/>
          <a:stretch/>
        </p:blipFill>
        <p:spPr>
          <a:xfrm>
            <a:off x="1284480" y="2018880"/>
            <a:ext cx="6574680" cy="479664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Shape 1"/>
          <p:cNvSpPr txBox="1"/>
          <p:nvPr/>
        </p:nvSpPr>
        <p:spPr>
          <a:xfrm>
            <a:off x="467640" y="1484640"/>
            <a:ext cx="8208720" cy="115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3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Stärkende Ressourcen</a:t>
            </a:r>
            <a:endParaRPr b="0" lang="de-DE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TextShape 2"/>
          <p:cNvSpPr txBox="1"/>
          <p:nvPr/>
        </p:nvSpPr>
        <p:spPr>
          <a:xfrm>
            <a:off x="467640" y="2709000"/>
            <a:ext cx="8208720" cy="3416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 Ressourcen (vorhanden oder nicht vorhanden)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regelmäßige Ernährung und guter Schlaf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Frühstück, gemeinsame Mahlzeiten,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Phasen des guten Schlafs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positive Schulerfahrungen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Respektvoller Umgang, kein Mobbing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5" name="Grafik 3" descr=""/>
          <p:cNvPicPr/>
          <p:nvPr/>
        </p:nvPicPr>
        <p:blipFill>
          <a:blip r:embed="rId1"/>
          <a:stretch/>
        </p:blipFill>
        <p:spPr>
          <a:xfrm>
            <a:off x="6876360" y="3789000"/>
            <a:ext cx="791640" cy="804600"/>
          </a:xfrm>
          <a:prstGeom prst="rect">
            <a:avLst/>
          </a:prstGeom>
          <a:ln>
            <a:noFill/>
          </a:ln>
        </p:spPr>
      </p:pic>
      <p:pic>
        <p:nvPicPr>
          <p:cNvPr id="596" name="Picture 2" descr=""/>
          <p:cNvPicPr/>
          <p:nvPr/>
        </p:nvPicPr>
        <p:blipFill>
          <a:blip r:embed="rId2"/>
          <a:stretch/>
        </p:blipFill>
        <p:spPr>
          <a:xfrm>
            <a:off x="6954840" y="5226120"/>
            <a:ext cx="634320" cy="89568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467640" y="1484640"/>
            <a:ext cx="8208720" cy="115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3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Stärkende Ressourcen</a:t>
            </a:r>
            <a:endParaRPr b="0" lang="de-DE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TextShape 2"/>
          <p:cNvSpPr txBox="1"/>
          <p:nvPr/>
        </p:nvSpPr>
        <p:spPr>
          <a:xfrm>
            <a:off x="467640" y="2709000"/>
            <a:ext cx="8208720" cy="3416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Beziehungen zu Erwachsenen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zu Hause, in der Schule, in der Nachbarschaft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Beziehungen zu Gleichaltrigen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Gruppenzugehörigkeit, enge Freundschaften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Freizeitaktivitäten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Organisierte Freizeitangebote zwischen                    Schulschluss und Abendessen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9" name="Grafik 7" descr=""/>
          <p:cNvPicPr/>
          <p:nvPr/>
        </p:nvPicPr>
        <p:blipFill>
          <a:blip r:embed="rId1"/>
          <a:stretch/>
        </p:blipFill>
        <p:spPr>
          <a:xfrm>
            <a:off x="6804360" y="2709000"/>
            <a:ext cx="758160" cy="777240"/>
          </a:xfrm>
          <a:prstGeom prst="rect">
            <a:avLst/>
          </a:prstGeom>
          <a:ln>
            <a:noFill/>
          </a:ln>
        </p:spPr>
      </p:pic>
      <p:pic>
        <p:nvPicPr>
          <p:cNvPr id="600" name="Grafik 8" descr=""/>
          <p:cNvPicPr/>
          <p:nvPr/>
        </p:nvPicPr>
        <p:blipFill>
          <a:blip r:embed="rId2"/>
          <a:stretch/>
        </p:blipFill>
        <p:spPr>
          <a:xfrm>
            <a:off x="6711840" y="4058280"/>
            <a:ext cx="942840" cy="747720"/>
          </a:xfrm>
          <a:prstGeom prst="rect">
            <a:avLst/>
          </a:prstGeom>
          <a:ln>
            <a:noFill/>
          </a:ln>
        </p:spPr>
      </p:pic>
      <p:pic>
        <p:nvPicPr>
          <p:cNvPr id="601" name="Grafik 10" descr=""/>
          <p:cNvPicPr/>
          <p:nvPr/>
        </p:nvPicPr>
        <p:blipFill>
          <a:blip r:embed="rId3"/>
          <a:stretch/>
        </p:blipFill>
        <p:spPr>
          <a:xfrm>
            <a:off x="6607440" y="5538960"/>
            <a:ext cx="1151640" cy="58068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467640" y="2205000"/>
            <a:ext cx="7992360" cy="424800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TextShape 2"/>
          <p:cNvSpPr txBox="1"/>
          <p:nvPr/>
        </p:nvSpPr>
        <p:spPr>
          <a:xfrm>
            <a:off x="479160" y="1198800"/>
            <a:ext cx="7776360" cy="1145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Ressourcen-Index</a:t>
            </a:r>
            <a:br/>
            <a:r>
              <a:rPr b="0" lang="de-DE" sz="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7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/>
            <a:endParaRPr b="0" lang="de-DE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4" name="Grafik 9" descr=""/>
          <p:cNvPicPr/>
          <p:nvPr/>
        </p:nvPicPr>
        <p:blipFill>
          <a:blip r:embed="rId1"/>
          <a:stretch/>
        </p:blipFill>
        <p:spPr>
          <a:xfrm>
            <a:off x="404280" y="2133000"/>
            <a:ext cx="515520" cy="523800"/>
          </a:xfrm>
          <a:prstGeom prst="rect">
            <a:avLst/>
          </a:prstGeom>
          <a:ln>
            <a:noFill/>
          </a:ln>
        </p:spPr>
      </p:pic>
      <p:graphicFrame>
        <p:nvGraphicFramePr>
          <p:cNvPr id="605" name="Table 3"/>
          <p:cNvGraphicFramePr/>
          <p:nvPr/>
        </p:nvGraphicFramePr>
        <p:xfrm>
          <a:off x="467640" y="4149000"/>
          <a:ext cx="7632360" cy="1857240"/>
        </p:xfrm>
        <a:graphic>
          <a:graphicData uri="http://schemas.openxmlformats.org/drawingml/2006/table">
            <a:tbl>
              <a:tblPr/>
              <a:tblGrid>
                <a:gridCol w="1271520"/>
                <a:gridCol w="1189440"/>
                <a:gridCol w="1354680"/>
                <a:gridCol w="1271520"/>
                <a:gridCol w="1271520"/>
                <a:gridCol w="1273680"/>
              </a:tblGrid>
              <a:tr h="366120"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955080"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nie bis 2-mal pro Woche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3- bis 4-mal pro Woche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5-mal oder mehr pro Woche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89800"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289800"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22,4%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  </a:t>
                      </a: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31,6%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8,2%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10,8%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69,4%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57,6%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606" name="Grafik 1" descr=""/>
          <p:cNvPicPr/>
          <p:nvPr/>
        </p:nvPicPr>
        <p:blipFill>
          <a:blip r:embed="rId2"/>
          <a:stretch/>
        </p:blipFill>
        <p:spPr>
          <a:xfrm>
            <a:off x="1331640" y="3395520"/>
            <a:ext cx="655200" cy="434520"/>
          </a:xfrm>
          <a:prstGeom prst="rect">
            <a:avLst/>
          </a:prstGeom>
          <a:ln>
            <a:noFill/>
          </a:ln>
        </p:spPr>
      </p:pic>
      <p:pic>
        <p:nvPicPr>
          <p:cNvPr id="607" name="Grafik 2" descr=""/>
          <p:cNvPicPr/>
          <p:nvPr/>
        </p:nvPicPr>
        <p:blipFill>
          <a:blip r:embed="rId3"/>
          <a:stretch/>
        </p:blipFill>
        <p:spPr>
          <a:xfrm>
            <a:off x="3852000" y="3395520"/>
            <a:ext cx="921960" cy="388440"/>
          </a:xfrm>
          <a:prstGeom prst="rect">
            <a:avLst/>
          </a:prstGeom>
          <a:ln>
            <a:noFill/>
          </a:ln>
        </p:spPr>
      </p:pic>
      <p:pic>
        <p:nvPicPr>
          <p:cNvPr id="608" name="Grafik 3" descr=""/>
          <p:cNvPicPr/>
          <p:nvPr/>
        </p:nvPicPr>
        <p:blipFill>
          <a:blip r:embed="rId4"/>
          <a:stretch/>
        </p:blipFill>
        <p:spPr>
          <a:xfrm>
            <a:off x="6228360" y="3418920"/>
            <a:ext cx="1215000" cy="735840"/>
          </a:xfrm>
          <a:prstGeom prst="rect">
            <a:avLst/>
          </a:prstGeom>
          <a:ln>
            <a:noFill/>
          </a:ln>
        </p:spPr>
      </p:pic>
      <p:sp>
        <p:nvSpPr>
          <p:cNvPr id="609" name="CustomShape 4"/>
          <p:cNvSpPr/>
          <p:nvPr/>
        </p:nvSpPr>
        <p:spPr>
          <a:xfrm>
            <a:off x="938880" y="2136960"/>
            <a:ext cx="748692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Die Kinder wurden gefragt „Wenn du an eine normale Schulwoche denkst, an wie vielen Tagen hast du ein Frühstück?“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CustomShape 5"/>
          <p:cNvSpPr/>
          <p:nvPr/>
        </p:nvSpPr>
        <p:spPr>
          <a:xfrm>
            <a:off x="323640" y="4149000"/>
            <a:ext cx="2736000" cy="19929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467640" y="2205000"/>
            <a:ext cx="7992360" cy="424800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12" name="Object 2"/>
          <p:cNvGraphicFramePr/>
          <p:nvPr/>
        </p:nvGraphicFramePr>
        <p:xfrm>
          <a:off x="467640" y="2404800"/>
          <a:ext cx="8151480" cy="418752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613" name="Objek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7640" y="2404800"/>
                    <a:ext cx="8151480" cy="418752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614" name="TextShape 3"/>
          <p:cNvSpPr txBox="1"/>
          <p:nvPr/>
        </p:nvSpPr>
        <p:spPr>
          <a:xfrm>
            <a:off x="179640" y="1198800"/>
            <a:ext cx="7776360" cy="1145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Ressourcen-Index</a:t>
            </a:r>
            <a:br/>
            <a:r>
              <a:rPr b="0" lang="de-DE" sz="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7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/>
            <a:endParaRPr b="0" lang="de-DE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5" name="Grafik 6" descr=""/>
          <p:cNvPicPr/>
          <p:nvPr/>
        </p:nvPicPr>
        <p:blipFill>
          <a:blip r:embed="rId3"/>
          <a:stretch/>
        </p:blipFill>
        <p:spPr>
          <a:xfrm>
            <a:off x="2483640" y="1196640"/>
            <a:ext cx="515520" cy="523800"/>
          </a:xfrm>
          <a:prstGeom prst="rect">
            <a:avLst/>
          </a:prstGeom>
          <a:ln>
            <a:noFill/>
          </a:ln>
        </p:spPr>
      </p:pic>
      <p:sp>
        <p:nvSpPr>
          <p:cNvPr id="616" name="CustomShape 4"/>
          <p:cNvSpPr/>
          <p:nvPr/>
        </p:nvSpPr>
        <p:spPr>
          <a:xfrm flipH="1">
            <a:off x="4715280" y="2065680"/>
            <a:ext cx="4153320" cy="4064760"/>
          </a:xfrm>
          <a:prstGeom prst="ellipse">
            <a:avLst/>
          </a:prstGeom>
          <a:noFill/>
          <a:ln w="982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58" dur="indefinite" restart="never" nodeType="tmRoot">
          <p:childTnLst>
            <p:seq>
              <p:cTn id="159" dur="indefinite" nodeType="mainSeq">
                <p:childTnLst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4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rafik 3" descr=""/>
          <p:cNvPicPr/>
          <p:nvPr/>
        </p:nvPicPr>
        <p:blipFill>
          <a:blip r:embed="rId1"/>
          <a:stretch/>
        </p:blipFill>
        <p:spPr>
          <a:xfrm>
            <a:off x="1132920" y="727920"/>
            <a:ext cx="7165800" cy="5003640"/>
          </a:xfrm>
          <a:prstGeom prst="rect">
            <a:avLst/>
          </a:prstGeom>
          <a:ln>
            <a:noFill/>
          </a:ln>
        </p:spPr>
      </p:pic>
      <p:sp>
        <p:nvSpPr>
          <p:cNvPr id="318" name="CustomShape 1"/>
          <p:cNvSpPr/>
          <p:nvPr/>
        </p:nvSpPr>
        <p:spPr>
          <a:xfrm>
            <a:off x="-180360" y="188640"/>
            <a:ext cx="7920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SGB II-Bezug nach Altersjahren in NRW, 2014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323640" y="5805360"/>
            <a:ext cx="85687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53 von 100 unter sechsjährigen  Sozialgeldempfängern sind länger als vier Jahre im SBG II- Bezug!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2000"/>
                                        <p:tgtEl>
                                          <p:spTgt spid="319">
                                            <p:txEl>
                                              <p:pRg st="0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" name="Table 1"/>
          <p:cNvGraphicFramePr/>
          <p:nvPr/>
        </p:nvGraphicFramePr>
        <p:xfrm>
          <a:off x="467640" y="4076640"/>
          <a:ext cx="7764840" cy="1853640"/>
        </p:xfrm>
        <a:graphic>
          <a:graphicData uri="http://schemas.openxmlformats.org/drawingml/2006/table">
            <a:tbl>
              <a:tblPr/>
              <a:tblGrid>
                <a:gridCol w="1292400"/>
                <a:gridCol w="1292400"/>
                <a:gridCol w="1292400"/>
                <a:gridCol w="1293120"/>
                <a:gridCol w="1297440"/>
                <a:gridCol w="1297080"/>
              </a:tblGrid>
              <a:tr h="370800"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741600"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  <a:spcAft>
                          <a:spcPts val="1199"/>
                        </a:spcAft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nie bis 2-mal pro Woche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3- bis 4-mal pro Woche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5-mal oder mehr pro Woche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lIns="68400" rIns="68400" tIns="0" bIns="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  <a:spcAft>
                          <a:spcPts val="1199"/>
                        </a:spcAft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370800">
                <a:tc>
                  <a:txBody>
                    <a:bodyPr lIns="68400" rIns="68400" tIns="0" bIns="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25%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  </a:t>
                      </a: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28%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12%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17%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63%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9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56%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618" name="Grafik 10" descr=""/>
          <p:cNvPicPr/>
          <p:nvPr/>
        </p:nvPicPr>
        <p:blipFill>
          <a:blip r:embed="rId1"/>
          <a:stretch/>
        </p:blipFill>
        <p:spPr>
          <a:xfrm>
            <a:off x="1259640" y="3404520"/>
            <a:ext cx="665640" cy="503640"/>
          </a:xfrm>
          <a:prstGeom prst="rect">
            <a:avLst/>
          </a:prstGeom>
          <a:ln>
            <a:noFill/>
          </a:ln>
        </p:spPr>
      </p:pic>
      <p:pic>
        <p:nvPicPr>
          <p:cNvPr id="619" name="Grafik 11" descr=""/>
          <p:cNvPicPr/>
          <p:nvPr/>
        </p:nvPicPr>
        <p:blipFill>
          <a:blip r:embed="rId2"/>
          <a:stretch/>
        </p:blipFill>
        <p:spPr>
          <a:xfrm>
            <a:off x="3903120" y="3247560"/>
            <a:ext cx="740520" cy="660600"/>
          </a:xfrm>
          <a:prstGeom prst="rect">
            <a:avLst/>
          </a:prstGeom>
          <a:ln>
            <a:noFill/>
          </a:ln>
        </p:spPr>
      </p:pic>
      <p:pic>
        <p:nvPicPr>
          <p:cNvPr id="620" name="Grafik 12" descr=""/>
          <p:cNvPicPr/>
          <p:nvPr/>
        </p:nvPicPr>
        <p:blipFill>
          <a:blip r:embed="rId3"/>
          <a:stretch/>
        </p:blipFill>
        <p:spPr>
          <a:xfrm>
            <a:off x="6228360" y="3259800"/>
            <a:ext cx="1391760" cy="648360"/>
          </a:xfrm>
          <a:prstGeom prst="rect">
            <a:avLst/>
          </a:prstGeom>
          <a:ln>
            <a:noFill/>
          </a:ln>
        </p:spPr>
      </p:pic>
      <p:sp>
        <p:nvSpPr>
          <p:cNvPr id="621" name="CustomShape 2"/>
          <p:cNvSpPr/>
          <p:nvPr/>
        </p:nvSpPr>
        <p:spPr>
          <a:xfrm>
            <a:off x="840240" y="2061720"/>
            <a:ext cx="7392240" cy="9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Die Kinder wurden gefragt „Wenn du an eine normale Schulwoche denkst, an wie vielen Tagen hast du nachts einen guten Schlaf?“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CustomShape 3"/>
          <p:cNvSpPr/>
          <p:nvPr/>
        </p:nvSpPr>
        <p:spPr>
          <a:xfrm>
            <a:off x="1360440" y="41205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3" name="Grafik 15" descr=""/>
          <p:cNvPicPr/>
          <p:nvPr/>
        </p:nvPicPr>
        <p:blipFill>
          <a:blip r:embed="rId4"/>
          <a:stretch/>
        </p:blipFill>
        <p:spPr>
          <a:xfrm>
            <a:off x="317160" y="2057760"/>
            <a:ext cx="515520" cy="523800"/>
          </a:xfrm>
          <a:prstGeom prst="rect">
            <a:avLst/>
          </a:prstGeom>
          <a:ln>
            <a:noFill/>
          </a:ln>
        </p:spPr>
      </p:pic>
      <p:sp>
        <p:nvSpPr>
          <p:cNvPr id="624" name="TextShape 4"/>
          <p:cNvSpPr txBox="1"/>
          <p:nvPr/>
        </p:nvSpPr>
        <p:spPr>
          <a:xfrm>
            <a:off x="507960" y="1126800"/>
            <a:ext cx="7776360" cy="1145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Ressourcen-Index</a:t>
            </a:r>
            <a:br/>
            <a:r>
              <a:rPr b="0" lang="de-DE" sz="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7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/>
            <a:endParaRPr b="0" lang="de-DE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CustomShape 5"/>
          <p:cNvSpPr/>
          <p:nvPr/>
        </p:nvSpPr>
        <p:spPr>
          <a:xfrm>
            <a:off x="317160" y="4076640"/>
            <a:ext cx="2670480" cy="208836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66" dur="indefinite" restart="never" nodeType="tmRoot">
          <p:childTnLst>
            <p:seq>
              <p:cTn id="167" dur="indefinite" nodeType="mainSeq">
                <p:childTnLst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extShape 1"/>
          <p:cNvSpPr txBox="1"/>
          <p:nvPr/>
        </p:nvSpPr>
        <p:spPr>
          <a:xfrm>
            <a:off x="467640" y="2205000"/>
            <a:ext cx="7992360" cy="424800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TextShape 2"/>
          <p:cNvSpPr txBox="1"/>
          <p:nvPr/>
        </p:nvSpPr>
        <p:spPr>
          <a:xfrm>
            <a:off x="467640" y="1342800"/>
            <a:ext cx="7776360" cy="1145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Ressourcen-Index</a:t>
            </a:r>
            <a:br/>
            <a:r>
              <a:rPr b="0" lang="de-DE" sz="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de-DE" sz="7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br/>
            <a:endParaRPr b="0" lang="de-DE" sz="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8" name="Grafik 7" descr=""/>
          <p:cNvPicPr/>
          <p:nvPr/>
        </p:nvPicPr>
        <p:blipFill>
          <a:blip r:embed="rId1"/>
          <a:stretch/>
        </p:blipFill>
        <p:spPr>
          <a:xfrm>
            <a:off x="590760" y="2061000"/>
            <a:ext cx="518040" cy="531000"/>
          </a:xfrm>
          <a:prstGeom prst="rect">
            <a:avLst/>
          </a:prstGeom>
          <a:ln>
            <a:noFill/>
          </a:ln>
        </p:spPr>
      </p:pic>
      <p:graphicFrame>
        <p:nvGraphicFramePr>
          <p:cNvPr id="629" name="Table 3"/>
          <p:cNvGraphicFramePr/>
          <p:nvPr/>
        </p:nvGraphicFramePr>
        <p:xfrm>
          <a:off x="590760" y="4059000"/>
          <a:ext cx="7704360" cy="2305080"/>
        </p:xfrm>
        <a:graphic>
          <a:graphicData uri="http://schemas.openxmlformats.org/drawingml/2006/table">
            <a:tbl>
              <a:tblPr/>
              <a:tblGrid>
                <a:gridCol w="1283400"/>
                <a:gridCol w="1283400"/>
                <a:gridCol w="1284120"/>
                <a:gridCol w="1284120"/>
                <a:gridCol w="1283400"/>
                <a:gridCol w="1285920"/>
              </a:tblGrid>
              <a:tr h="366120"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1163520"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…</a:t>
                      </a: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der ich wirklich wichtig bin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…</a:t>
                      </a: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die daran glaubt, dass ich erfolgreich sein werde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…</a:t>
                      </a: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die mir zuhört, wenn ich etwas zu sagen habe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388080"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7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Stufe 9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387360"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30,7%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40,0%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36,6%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30,9%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xBody>
                    <a:bodyPr lIns="68400" rIns="68400" tIns="0" bIns="0"/>
                    <a:p>
                      <a:pPr algn="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32,7%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b="1" lang="de-DE" sz="1900" spc="-1" strike="noStrike">
                          <a:solidFill>
                            <a:srgbClr val="0035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Calibri"/>
                        </a:rPr>
                        <a:t>29,1%</a:t>
                      </a:r>
                      <a:endParaRPr b="0" lang="de-DE" sz="19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630" name="Grafik 16" descr=""/>
          <p:cNvPicPr/>
          <p:nvPr/>
        </p:nvPicPr>
        <p:blipFill>
          <a:blip r:embed="rId2"/>
          <a:stretch/>
        </p:blipFill>
        <p:spPr>
          <a:xfrm>
            <a:off x="1475640" y="2855880"/>
            <a:ext cx="736920" cy="990720"/>
          </a:xfrm>
          <a:prstGeom prst="rect">
            <a:avLst/>
          </a:prstGeom>
          <a:ln>
            <a:noFill/>
          </a:ln>
        </p:spPr>
      </p:pic>
      <p:pic>
        <p:nvPicPr>
          <p:cNvPr id="631" name="Grafik 17" descr=""/>
          <p:cNvPicPr/>
          <p:nvPr/>
        </p:nvPicPr>
        <p:blipFill>
          <a:blip r:embed="rId3"/>
          <a:stretch/>
        </p:blipFill>
        <p:spPr>
          <a:xfrm>
            <a:off x="3962160" y="2901960"/>
            <a:ext cx="719640" cy="967680"/>
          </a:xfrm>
          <a:prstGeom prst="rect">
            <a:avLst/>
          </a:prstGeom>
          <a:ln>
            <a:noFill/>
          </a:ln>
        </p:spPr>
      </p:pic>
      <p:pic>
        <p:nvPicPr>
          <p:cNvPr id="632" name="Grafik 18" descr=""/>
          <p:cNvPicPr/>
          <p:nvPr/>
        </p:nvPicPr>
        <p:blipFill>
          <a:blip r:embed="rId4"/>
          <a:stretch/>
        </p:blipFill>
        <p:spPr>
          <a:xfrm>
            <a:off x="6516360" y="2925000"/>
            <a:ext cx="685440" cy="921600"/>
          </a:xfrm>
          <a:prstGeom prst="rect">
            <a:avLst/>
          </a:prstGeom>
          <a:ln>
            <a:noFill/>
          </a:ln>
        </p:spPr>
      </p:pic>
      <p:sp>
        <p:nvSpPr>
          <p:cNvPr id="633" name="CustomShape 4"/>
          <p:cNvSpPr/>
          <p:nvPr/>
        </p:nvSpPr>
        <p:spPr>
          <a:xfrm>
            <a:off x="1253160" y="2112840"/>
            <a:ext cx="5772600" cy="64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In meiner Schule gibt es eine erwachsene Person</a:t>
            </a:r>
            <a:r>
              <a:rPr b="1" lang="de-DE" sz="1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…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" name="Diagramm 4"/>
          <p:cNvGraphicFramePr/>
          <p:nvPr/>
        </p:nvGraphicFramePr>
        <p:xfrm>
          <a:off x="1043640" y="2781000"/>
          <a:ext cx="6552360" cy="407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35" name="CustomShape 1"/>
          <p:cNvSpPr/>
          <p:nvPr/>
        </p:nvSpPr>
        <p:spPr>
          <a:xfrm>
            <a:off x="1475640" y="1340640"/>
            <a:ext cx="56163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</a:t>
            </a: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meiner Schule gibt es mindestens eine erwachsene Person, der ich wichtig bin“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(Anteil „stimmt voll“ und „stimmt eher“)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extShape 1"/>
          <p:cNvSpPr txBox="1"/>
          <p:nvPr/>
        </p:nvSpPr>
        <p:spPr>
          <a:xfrm>
            <a:off x="467640" y="2205000"/>
            <a:ext cx="7992360" cy="424800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7" name="Grafik 4" descr=""/>
          <p:cNvPicPr/>
          <p:nvPr/>
        </p:nvPicPr>
        <p:blipFill>
          <a:blip r:embed="rId1"/>
          <a:stretch/>
        </p:blipFill>
        <p:spPr>
          <a:xfrm>
            <a:off x="1403640" y="2061000"/>
            <a:ext cx="5819040" cy="4255560"/>
          </a:xfrm>
          <a:prstGeom prst="rect">
            <a:avLst/>
          </a:prstGeom>
          <a:ln>
            <a:noFill/>
          </a:ln>
        </p:spPr>
      </p:pic>
      <p:sp>
        <p:nvSpPr>
          <p:cNvPr id="638" name="TextShape 2"/>
          <p:cNvSpPr txBox="1"/>
          <p:nvPr/>
        </p:nvSpPr>
        <p:spPr>
          <a:xfrm>
            <a:off x="467640" y="692640"/>
            <a:ext cx="8208720" cy="1367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Zusammenhang zwischen Ressourcen und Wohlbefinden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Shape 1"/>
          <p:cNvSpPr txBox="1"/>
          <p:nvPr/>
        </p:nvSpPr>
        <p:spPr>
          <a:xfrm>
            <a:off x="179640" y="1628640"/>
            <a:ext cx="8136720" cy="460800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1"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315 Kinder haben das freie Feld ausgefüllt und 26% dieser Kinder nutzten die Gelegenheit, um uns für die Befragung zu danken!</a:t>
            </a:r>
            <a:endParaRPr b="0" lang="de-D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b="0" lang="de-D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"/>
              </a:spcBef>
            </a:pPr>
            <a:endParaRPr b="0" lang="de-D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hat mir sehr geholfen und hat Spaß gemacht! Danke!</a:t>
            </a: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ist gut das ihr sowas macht weil dann haben Kinder sozusagen Leute die sie verstehen.</a:t>
            </a: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Ich finde es gut das ihr sowas macht! echt fresh. Eigentlich enterresieren sich die meisten garnicht wie es uns in der Schule oder zu Hause geht.</a:t>
            </a: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Ich bedanke mich für diese umfangreiche Umfrage und hoffe, das die Stadt Herne bald zu einem besseren Ort wird.</a:t>
            </a: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Ich finde es echt gut, dass diese Organisation nach unseren Wohlbefinden fragt. Danke!</a:t>
            </a: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hat mega Spaß gemacht und würde gerne auch nächstes Jahr teilnehmen! DANKE!</a:t>
            </a: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Ich finde es sehr gut, dass es endlich so eine Umfrage zum Wohlbefinden der Schüler gibt. Danke schön.</a:t>
            </a: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Gut das ihr da wart!</a:t>
            </a:r>
            <a:endParaRPr b="0" lang="de-D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TextShape 2"/>
          <p:cNvSpPr txBox="1"/>
          <p:nvPr/>
        </p:nvSpPr>
        <p:spPr>
          <a:xfrm>
            <a:off x="251640" y="993240"/>
            <a:ext cx="8352720" cy="11451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„</a:t>
            </a:r>
            <a:r>
              <a:rPr b="1" lang="de-DE" sz="1800" spc="-1" strike="noStrike">
                <a:solidFill>
                  <a:srgbClr val="0035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Hier hast du Platz, falls du uns noch etwas sagen möchtest“</a:t>
            </a:r>
            <a:br/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CustomShape 3"/>
          <p:cNvSpPr/>
          <p:nvPr/>
        </p:nvSpPr>
        <p:spPr>
          <a:xfrm>
            <a:off x="179640" y="2277000"/>
            <a:ext cx="8064360" cy="3960000"/>
          </a:xfrm>
          <a:prstGeom prst="wedgeRectCallout">
            <a:avLst>
              <a:gd name="adj1" fmla="val -21290"/>
              <a:gd name="adj2" fmla="val 53906"/>
            </a:avLst>
          </a:prstGeom>
          <a:noFill/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extShape 1"/>
          <p:cNvSpPr txBox="1"/>
          <p:nvPr/>
        </p:nvSpPr>
        <p:spPr>
          <a:xfrm>
            <a:off x="251640" y="189000"/>
            <a:ext cx="7056360" cy="287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Was lehrt uns das?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TextShape 2"/>
          <p:cNvSpPr txBox="1"/>
          <p:nvPr/>
        </p:nvSpPr>
        <p:spPr>
          <a:xfrm>
            <a:off x="395640" y="980640"/>
            <a:ext cx="8229240" cy="52891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 marL="343080" indent="-342720">
              <a:lnSpc>
                <a:spcPct val="80000"/>
              </a:lnSpc>
              <a:spcBef>
                <a:spcPts val="56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Kinderarmut ist Armut an materiellen, sozialen und kulturellen Ressourcen für ein gelingendes Leben.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Aufgabe von Politik, Wirtschaft und Gesellschaft ist es, Umgebungen zu schaffen und Beziehungen zu fördern, in denen Kinder erfahren, dass sie etwas wert sind und dass sie wertgeschätzt werden.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Das geht nicht gegen die Familien und nicht ohne sie.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Arme Kinder brauchen die Erfahrung „anderer Welten“ 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64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Dazu braucht es Transparenz, Führung und Zusammenarbeit in der Kommune. 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561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79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80000"/>
              </a:lnSpc>
              <a:spcBef>
                <a:spcPts val="400"/>
              </a:spcBef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0" dur="2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643">
                                            <p:txEl>
                                              <p:pRg st="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643">
                                            <p:txEl>
                                              <p:pRg st="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104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643">
                                            <p:txEl>
                                              <p:pRg st="104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643">
                                            <p:txEl>
                                              <p:pRg st="104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299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643">
                                            <p:txEl>
                                              <p:pRg st="299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643">
                                            <p:txEl>
                                              <p:pRg st="299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355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643">
                                            <p:txEl>
                                              <p:pRg st="355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643">
                                            <p:txEl>
                                              <p:pRg st="355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410" end="4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643">
                                            <p:txEl>
                                              <p:pRg st="410" end="4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643">
                                            <p:txEl>
                                              <p:pRg st="410" end="4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Shape 1"/>
          <p:cNvSpPr txBox="1"/>
          <p:nvPr/>
        </p:nvSpPr>
        <p:spPr>
          <a:xfrm>
            <a:off x="467640" y="2709000"/>
            <a:ext cx="8208720" cy="34167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Weitere Informationen: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de-DE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www.entdecke-uwe.de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Vielen Dank für Ihre Aufmerksamkeit!</a:t>
            </a:r>
            <a:endParaRPr b="0" lang="de-D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peter.strohmeier@rub.de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107640" y="0"/>
            <a:ext cx="9036000" cy="576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Skandalisierung hält an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1" name="Inhaltsplatzhalter 6" descr=""/>
          <p:cNvPicPr/>
          <p:nvPr/>
        </p:nvPicPr>
        <p:blipFill>
          <a:blip r:embed="rId1"/>
          <a:stretch/>
        </p:blipFill>
        <p:spPr>
          <a:xfrm>
            <a:off x="5220000" y="1052640"/>
            <a:ext cx="3131640" cy="4525560"/>
          </a:xfrm>
          <a:prstGeom prst="rect">
            <a:avLst/>
          </a:prstGeom>
          <a:ln w="9360">
            <a:noFill/>
          </a:ln>
        </p:spPr>
      </p:pic>
      <p:sp>
        <p:nvSpPr>
          <p:cNvPr id="322" name="TextShape 2"/>
          <p:cNvSpPr txBox="1"/>
          <p:nvPr/>
        </p:nvSpPr>
        <p:spPr>
          <a:xfrm>
            <a:off x="457200" y="6453360"/>
            <a:ext cx="2133360" cy="2678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fld id="{08A24B16-E06D-444C-ACE3-7795E10E2DFB}" type="datetime1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20.03.2019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3124080" y="6453360"/>
            <a:ext cx="2895120" cy="2678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Prof. Dr. Klaus Peter Strohmeier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4" name="TextShape 4"/>
          <p:cNvSpPr txBox="1"/>
          <p:nvPr/>
        </p:nvSpPr>
        <p:spPr>
          <a:xfrm>
            <a:off x="6553080" y="6453360"/>
            <a:ext cx="2133360" cy="2678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r">
              <a:lnSpc>
                <a:spcPct val="100000"/>
              </a:lnSpc>
            </a:pPr>
            <a:fld id="{92791280-FAF2-45E0-8AFD-DE25A0D40256}" type="slidenum"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457200" y="1052640"/>
            <a:ext cx="3682440" cy="521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Der Pressespiegel der Bertelsmann-Stiftung umfasste 396 Seiten, unsere Studie war in allen regionalen und überregionalen Medien.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Die nächste von der Stiftung veröffentlichte Studie fand ein ähnliches Echo. 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Der Effekt ist beliebig oft wiederholbar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25">
                                            <p:txEl>
                                              <p:pRg st="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5">
                                            <p:txEl>
                                              <p:pRg st="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30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25">
                                            <p:txEl>
                                              <p:pRg st="130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5">
                                            <p:txEl>
                                              <p:pRg st="130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09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25">
                                            <p:txEl>
                                              <p:pRg st="209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5">
                                            <p:txEl>
                                              <p:pRg st="209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rafik 2" descr=""/>
          <p:cNvPicPr/>
          <p:nvPr/>
        </p:nvPicPr>
        <p:blipFill>
          <a:blip r:embed="rId1"/>
          <a:stretch/>
        </p:blipFill>
        <p:spPr>
          <a:xfrm>
            <a:off x="743040" y="1216080"/>
            <a:ext cx="7788960" cy="4660560"/>
          </a:xfrm>
          <a:prstGeom prst="rect">
            <a:avLst/>
          </a:prstGeom>
          <a:ln w="9360"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0" y="-19080"/>
            <a:ext cx="7600320" cy="91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Einkommensungleichheit und 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Bildungsungleichheit in NRW hängen zusammen</a:t>
            </a:r>
            <a:r>
              <a:rPr b="1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971640" y="3429000"/>
            <a:ext cx="1223640" cy="64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3"/>
          <p:cNvSpPr/>
          <p:nvPr/>
        </p:nvSpPr>
        <p:spPr>
          <a:xfrm>
            <a:off x="755640" y="6237360"/>
            <a:ext cx="777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Mehr Bildungsgerechtigkeit durch mehr Geld?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29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329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Armut ist mehr als zu wenig Geld!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1371600" y="3886200"/>
            <a:ext cx="6400440" cy="22788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 ist Mangel an materiellen, kulturellen, sozialen und ökologischen Ressourcen für ein gelingendes Aufwachsen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685800" y="1772640"/>
            <a:ext cx="7772040" cy="18273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Seit PISA richten wir den Fokus auf Schule als formelle Lernumgebung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de-DE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und unterschätzen die Bedeutung informeller Lernprozesse und Lernumgebungen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33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33">
                                            <p:txEl>
                                              <p:p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2" descr=""/>
          <p:cNvPicPr/>
          <p:nvPr/>
        </p:nvPicPr>
        <p:blipFill>
          <a:blip r:embed="rId1"/>
          <a:stretch/>
        </p:blipFill>
        <p:spPr>
          <a:xfrm>
            <a:off x="-77760" y="764640"/>
            <a:ext cx="9221400" cy="5183640"/>
          </a:xfrm>
          <a:prstGeom prst="rect">
            <a:avLst/>
          </a:prstGeom>
          <a:ln>
            <a:noFill/>
          </a:ln>
        </p:spPr>
      </p:pic>
      <p:sp>
        <p:nvSpPr>
          <p:cNvPr id="335" name="TextShape 1"/>
          <p:cNvSpPr txBox="1"/>
          <p:nvPr/>
        </p:nvSpPr>
        <p:spPr>
          <a:xfrm>
            <a:off x="0" y="0"/>
            <a:ext cx="8686440" cy="764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Räume: Kinderarmut ist städtisch!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-756720" y="27468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2" descr=""/>
          <p:cNvPicPr/>
          <p:nvPr/>
        </p:nvPicPr>
        <p:blipFill>
          <a:blip r:embed="rId1"/>
          <a:srcRect l="1273" t="26745" r="31399" b="24531"/>
          <a:stretch/>
        </p:blipFill>
        <p:spPr>
          <a:xfrm>
            <a:off x="251640" y="1484640"/>
            <a:ext cx="8456400" cy="4895640"/>
          </a:xfrm>
          <a:prstGeom prst="rect">
            <a:avLst/>
          </a:prstGeom>
          <a:ln w="9360">
            <a:noFill/>
          </a:ln>
        </p:spPr>
      </p:pic>
      <p:sp>
        <p:nvSpPr>
          <p:cNvPr id="339" name="CustomShape 1"/>
          <p:cNvSpPr/>
          <p:nvPr/>
        </p:nvSpPr>
        <p:spPr>
          <a:xfrm>
            <a:off x="683640" y="6309360"/>
            <a:ext cx="4032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Quelle: www.keck-atlas.de</a:t>
            </a:r>
            <a:endParaRPr b="0"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0" y="116640"/>
            <a:ext cx="9302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ubFlama-Bold"/>
              </a:rPr>
              <a:t>Soziale Segregation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4068000" y="1845000"/>
            <a:ext cx="4536000" cy="2736000"/>
          </a:xfrm>
          <a:prstGeom prst="rect">
            <a:avLst/>
          </a:prstGeom>
          <a:noFill/>
          <a:ln w="3816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4"/>
          <p:cNvSpPr/>
          <p:nvPr/>
        </p:nvSpPr>
        <p:spPr>
          <a:xfrm>
            <a:off x="4068000" y="3357000"/>
            <a:ext cx="7916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5"/>
          <p:cNvSpPr/>
          <p:nvPr/>
        </p:nvSpPr>
        <p:spPr>
          <a:xfrm>
            <a:off x="4068000" y="1196640"/>
            <a:ext cx="4320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arme, ethnisch segregierte Nachbarschaften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6"/>
          <p:cNvSpPr/>
          <p:nvPr/>
        </p:nvSpPr>
        <p:spPr>
          <a:xfrm>
            <a:off x="4140000" y="4797000"/>
            <a:ext cx="4392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sind die Integrationsschleusen der Stadtgesellschaft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343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343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344">
                                            <p:txEl>
                                              <p:p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344">
                                            <p:txEl>
                                              <p:p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LibreOffice/5.3.5.2$Windows_x86 LibreOffice_project/50d9bf2b0a79cdb85a3814b592608037a682059d</Application>
  <Words>1354</Words>
  <Paragraphs>268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2010-03-24T07:32:38Z</dcterms:created>
  <dc:creator>christina.funk</dc:creator>
  <dc:description/>
  <dc:language>de-DE</dc:language>
  <cp:lastModifiedBy>Peter</cp:lastModifiedBy>
  <dcterms:modified xsi:type="dcterms:W3CDTF">2019-03-20T10:15:33Z</dcterms:modified>
  <cp:revision>98</cp:revision>
  <dc:subject/>
  <dc:title>Neue Mitte oder neue Unterschicht?–  eine Situationsbeschreibung des Ruhrgebiets im Jahr der Kulturhauptstadt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23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37</vt:i4>
  </property>
</Properties>
</file>